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notesMasterIdLst>
    <p:notesMasterId r:id="rId19"/>
  </p:notesMasterIdLst>
  <p:sldIdLst>
    <p:sldId id="257" r:id="rId3"/>
    <p:sldId id="271" r:id="rId4"/>
    <p:sldId id="272" r:id="rId5"/>
    <p:sldId id="273" r:id="rId6"/>
    <p:sldId id="274" r:id="rId7"/>
    <p:sldId id="275" r:id="rId8"/>
    <p:sldId id="276" r:id="rId9"/>
    <p:sldId id="277" r:id="rId10"/>
    <p:sldId id="265" r:id="rId11"/>
    <p:sldId id="280" r:id="rId12"/>
    <p:sldId id="278" r:id="rId13"/>
    <p:sldId id="267" r:id="rId14"/>
    <p:sldId id="279" r:id="rId15"/>
    <p:sldId id="269" r:id="rId16"/>
    <p:sldId id="270" r:id="rId17"/>
    <p:sldId id="28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888"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818170-FB38-454C-823E-7BA93BEF6C6F}" type="datetimeFigureOut">
              <a:rPr lang="en-US" smtClean="0"/>
              <a:t>10/20/2014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AD8D53-8D65-43D9-9753-27A6A4A4D97F}" type="slidenum">
              <a:rPr lang="en-US" smtClean="0"/>
              <a:t>‹#›</a:t>
            </a:fld>
            <a:endParaRPr lang="en-US"/>
          </a:p>
        </p:txBody>
      </p:sp>
    </p:spTree>
    <p:extLst>
      <p:ext uri="{BB962C8B-B14F-4D97-AF65-F5344CB8AC3E}">
        <p14:creationId xmlns:p14="http://schemas.microsoft.com/office/powerpoint/2010/main" val="1946016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3600"/>
            <a:ext cx="8153400" cy="1981200"/>
          </a:xfrm>
          <a:prstGeom prst="rect">
            <a:avLst/>
          </a:prstGeom>
        </p:spPr>
        <p:txBody>
          <a:bodyPr anchor="b" anchorCtr="0"/>
          <a:lstStyle>
            <a:lvl1pPr algn="l">
              <a:defRPr sz="4000" b="1">
                <a:solidFill>
                  <a:schemeClr val="tx2"/>
                </a:solidFill>
                <a:latin typeface="+mj-lt"/>
                <a:cs typeface="Tahom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267200"/>
            <a:ext cx="5486400" cy="457200"/>
          </a:xfrm>
          <a:prstGeom prst="rect">
            <a:avLst/>
          </a:prstGeom>
        </p:spPr>
        <p:txBody>
          <a:bodyPr/>
          <a:lstStyle>
            <a:lvl1pPr marL="0" indent="0" algn="l">
              <a:buNone/>
              <a:defRPr sz="2000">
                <a:solidFill>
                  <a:schemeClr val="tx2"/>
                </a:solidFill>
                <a:latin typeface="+mn-lt"/>
                <a:cs typeface="Tahom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6" name="Date Placeholder 3"/>
          <p:cNvSpPr>
            <a:spLocks noGrp="1"/>
          </p:cNvSpPr>
          <p:nvPr>
            <p:ph type="dt" sz="half" idx="2"/>
          </p:nvPr>
        </p:nvSpPr>
        <p:spPr>
          <a:xfrm>
            <a:off x="381000" y="6569075"/>
            <a:ext cx="2133600" cy="288925"/>
          </a:xfrm>
          <a:prstGeom prst="rect">
            <a:avLst/>
          </a:prstGeom>
        </p:spPr>
        <p:txBody>
          <a:bodyPr/>
          <a:lstStyle>
            <a:lvl1pPr>
              <a:defRPr sz="1050"/>
            </a:lvl1pPr>
          </a:lstStyle>
          <a:p>
            <a:fld id="{35CE7248-52D3-44DE-8674-8E48925FDC8A}" type="datetimeFigureOut">
              <a:rPr lang="en-US" smtClean="0"/>
              <a:t>10/20/2014</a:t>
            </a:fld>
            <a:endParaRPr lang="en-US"/>
          </a:p>
        </p:txBody>
      </p:sp>
      <p:sp>
        <p:nvSpPr>
          <p:cNvPr id="7" name="Footer Placeholder 4"/>
          <p:cNvSpPr>
            <a:spLocks noGrp="1"/>
          </p:cNvSpPr>
          <p:nvPr>
            <p:ph type="ftr" sz="quarter" idx="3"/>
          </p:nvPr>
        </p:nvSpPr>
        <p:spPr>
          <a:xfrm>
            <a:off x="2667000" y="6569075"/>
            <a:ext cx="5257800" cy="288925"/>
          </a:xfrm>
          <a:prstGeom prst="rect">
            <a:avLst/>
          </a:prstGeom>
        </p:spPr>
        <p:txBody>
          <a:bodyPr/>
          <a:lstStyle>
            <a:lvl1pPr>
              <a:defRPr sz="1050"/>
            </a:lvl1pPr>
          </a:lstStyle>
          <a:p>
            <a:endParaRPr lang="en-US"/>
          </a:p>
        </p:txBody>
      </p:sp>
      <p:sp>
        <p:nvSpPr>
          <p:cNvPr id="8" name="Slide Number Placeholder 5"/>
          <p:cNvSpPr>
            <a:spLocks noGrp="1"/>
          </p:cNvSpPr>
          <p:nvPr>
            <p:ph type="sldNum" sz="quarter" idx="4"/>
          </p:nvPr>
        </p:nvSpPr>
        <p:spPr>
          <a:xfrm>
            <a:off x="8077200" y="6569075"/>
            <a:ext cx="762000" cy="288925"/>
          </a:xfrm>
          <a:prstGeom prst="rect">
            <a:avLst/>
          </a:prstGeom>
        </p:spPr>
        <p:txBody>
          <a:bodyPr/>
          <a:lstStyle>
            <a:lvl1pPr>
              <a:defRPr sz="1050"/>
            </a:lvl1pPr>
          </a:lstStyle>
          <a:p>
            <a:fld id="{981F7F60-9F53-414B-AE94-DADB881D754A}" type="slidenum">
              <a:rPr lang="en-US" smtClean="0"/>
              <a:t>‹#›</a:t>
            </a:fld>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771" y="796277"/>
            <a:ext cx="1542143" cy="61523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a:prstGeom prst="rect">
            <a:avLst/>
          </a:prstGeom>
        </p:spPr>
        <p:txBody>
          <a:bodyPr anchor="b" anchorCtr="0"/>
          <a:lstStyle>
            <a:lvl1pPr algn="l">
              <a:defRPr sz="3400">
                <a:solidFill>
                  <a:schemeClr val="tx2"/>
                </a:solidFill>
                <a:latin typeface="+mj-lt"/>
                <a:cs typeface="Tahoma"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28800"/>
            <a:ext cx="8229600" cy="3962400"/>
          </a:xfrm>
          <a:prstGeom prst="rect">
            <a:avLst/>
          </a:prstGeom>
        </p:spPr>
        <p:txBody>
          <a:bodyPr/>
          <a:lstStyle>
            <a:lvl1pPr marL="341313" indent="-341313">
              <a:spcBef>
                <a:spcPts val="0"/>
              </a:spcBef>
              <a:spcAft>
                <a:spcPts val="600"/>
              </a:spcAft>
              <a:buClr>
                <a:schemeClr val="accent6"/>
              </a:buClr>
              <a:buSzPct val="110000"/>
              <a:buFont typeface="Wingdings" pitchFamily="2" charset="2"/>
              <a:buChar char=""/>
              <a:defRPr sz="2800"/>
            </a:lvl1pPr>
            <a:lvl2pPr marL="682625" indent="-341313">
              <a:spcBef>
                <a:spcPts val="0"/>
              </a:spcBef>
              <a:spcAft>
                <a:spcPts val="600"/>
              </a:spcAft>
              <a:buClr>
                <a:schemeClr val="tx2">
                  <a:lumMod val="60000"/>
                  <a:lumOff val="40000"/>
                </a:schemeClr>
              </a:buClr>
              <a:buSzPct val="75000"/>
              <a:buFont typeface="Wingdings 3" pitchFamily="18" charset="2"/>
              <a:buChar char=""/>
              <a:tabLst/>
              <a:defRPr/>
            </a:lvl2pPr>
            <a:lvl3pPr marL="1023938" indent="-339725">
              <a:spcBef>
                <a:spcPts val="0"/>
              </a:spcBef>
              <a:spcAft>
                <a:spcPts val="600"/>
              </a:spcAft>
              <a:defRPr/>
            </a:lvl3pPr>
            <a:lvl4pPr marL="1312863" indent="-228600">
              <a:spcBef>
                <a:spcPts val="0"/>
              </a:spcBef>
              <a:spcAft>
                <a:spcPts val="600"/>
              </a:spcAft>
              <a:buClr>
                <a:schemeClr val="tx2"/>
              </a:buClr>
              <a:defRPr/>
            </a:lvl4pPr>
            <a:lvl5pPr marL="1538288" indent="-228600">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81000" y="6569075"/>
            <a:ext cx="2133600" cy="288925"/>
          </a:xfrm>
          <a:prstGeom prst="rect">
            <a:avLst/>
          </a:prstGeom>
        </p:spPr>
        <p:txBody>
          <a:bodyPr/>
          <a:lstStyle>
            <a:lvl1pPr>
              <a:defRPr sz="1050"/>
            </a:lvl1pPr>
          </a:lstStyle>
          <a:p>
            <a:fld id="{35CE7248-52D3-44DE-8674-8E48925FDC8A}" type="datetimeFigureOut">
              <a:rPr lang="en-US" smtClean="0"/>
              <a:t>10/20/2014</a:t>
            </a:fld>
            <a:endParaRPr lang="en-US"/>
          </a:p>
        </p:txBody>
      </p:sp>
      <p:sp>
        <p:nvSpPr>
          <p:cNvPr id="5" name="Footer Placeholder 4"/>
          <p:cNvSpPr>
            <a:spLocks noGrp="1"/>
          </p:cNvSpPr>
          <p:nvPr>
            <p:ph type="ftr" sz="quarter" idx="3"/>
          </p:nvPr>
        </p:nvSpPr>
        <p:spPr>
          <a:xfrm>
            <a:off x="2667000" y="6569075"/>
            <a:ext cx="5257800" cy="288925"/>
          </a:xfrm>
          <a:prstGeom prst="rect">
            <a:avLst/>
          </a:prstGeom>
        </p:spPr>
        <p:txBody>
          <a:bodyPr/>
          <a:lstStyle>
            <a:lvl1pPr>
              <a:defRPr sz="1050"/>
            </a:lvl1pPr>
          </a:lstStyle>
          <a:p>
            <a:endParaRPr lang="en-US"/>
          </a:p>
        </p:txBody>
      </p:sp>
      <p:sp>
        <p:nvSpPr>
          <p:cNvPr id="7" name="Slide Number Placeholder 5"/>
          <p:cNvSpPr>
            <a:spLocks noGrp="1"/>
          </p:cNvSpPr>
          <p:nvPr>
            <p:ph type="sldNum" sz="quarter" idx="4"/>
          </p:nvPr>
        </p:nvSpPr>
        <p:spPr>
          <a:xfrm>
            <a:off x="8077200" y="6569075"/>
            <a:ext cx="762000" cy="288925"/>
          </a:xfrm>
          <a:prstGeom prst="rect">
            <a:avLst/>
          </a:prstGeom>
        </p:spPr>
        <p:txBody>
          <a:bodyPr/>
          <a:lstStyle>
            <a:lvl1pPr>
              <a:defRPr sz="1050"/>
            </a:lvl1pPr>
          </a:lstStyle>
          <a:p>
            <a:fld id="{981F7F60-9F53-414B-AE94-DADB881D754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2"/>
          </p:nvPr>
        </p:nvSpPr>
        <p:spPr>
          <a:xfrm>
            <a:off x="381000" y="6569075"/>
            <a:ext cx="2133600" cy="288925"/>
          </a:xfrm>
          <a:prstGeom prst="rect">
            <a:avLst/>
          </a:prstGeom>
        </p:spPr>
        <p:txBody>
          <a:bodyPr/>
          <a:lstStyle>
            <a:lvl1pPr>
              <a:defRPr sz="1050"/>
            </a:lvl1pPr>
          </a:lstStyle>
          <a:p>
            <a:fld id="{35CE7248-52D3-44DE-8674-8E48925FDC8A}" type="datetimeFigureOut">
              <a:rPr lang="en-US" smtClean="0"/>
              <a:t>10/20/2014</a:t>
            </a:fld>
            <a:endParaRPr lang="en-US"/>
          </a:p>
        </p:txBody>
      </p:sp>
      <p:sp>
        <p:nvSpPr>
          <p:cNvPr id="3" name="Footer Placeholder 4"/>
          <p:cNvSpPr>
            <a:spLocks noGrp="1"/>
          </p:cNvSpPr>
          <p:nvPr>
            <p:ph type="ftr" sz="quarter" idx="3"/>
          </p:nvPr>
        </p:nvSpPr>
        <p:spPr>
          <a:xfrm>
            <a:off x="2667000" y="6569075"/>
            <a:ext cx="5257800" cy="288925"/>
          </a:xfrm>
          <a:prstGeom prst="rect">
            <a:avLst/>
          </a:prstGeom>
        </p:spPr>
        <p:txBody>
          <a:bodyPr/>
          <a:lstStyle>
            <a:lvl1pPr>
              <a:defRPr sz="1050"/>
            </a:lvl1pPr>
          </a:lstStyle>
          <a:p>
            <a:endParaRPr lang="en-US"/>
          </a:p>
        </p:txBody>
      </p:sp>
      <p:sp>
        <p:nvSpPr>
          <p:cNvPr id="5" name="Slide Number Placeholder 5"/>
          <p:cNvSpPr>
            <a:spLocks noGrp="1"/>
          </p:cNvSpPr>
          <p:nvPr>
            <p:ph type="sldNum" sz="quarter" idx="4"/>
          </p:nvPr>
        </p:nvSpPr>
        <p:spPr>
          <a:xfrm>
            <a:off x="8077200" y="6569075"/>
            <a:ext cx="762000" cy="288925"/>
          </a:xfrm>
          <a:prstGeom prst="rect">
            <a:avLst/>
          </a:prstGeom>
        </p:spPr>
        <p:txBody>
          <a:bodyPr/>
          <a:lstStyle>
            <a:lvl1pPr>
              <a:defRPr sz="1050"/>
            </a:lvl1pPr>
          </a:lstStyle>
          <a:p>
            <a:fld id="{981F7F60-9F53-414B-AE94-DADB881D754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5" y="1981201"/>
            <a:ext cx="4041775" cy="4144962"/>
          </a:xfrm>
          <a:prstGeom prst="rect">
            <a:avLst/>
          </a:prstGeom>
        </p:spPr>
        <p:txBody>
          <a:bodyPr/>
          <a:lstStyle>
            <a:lvl1pPr marL="341313" indent="-341313" algn="l" rtl="0" eaLnBrk="1" fontAlgn="base" hangingPunct="1">
              <a:spcBef>
                <a:spcPts val="0"/>
              </a:spcBef>
              <a:spcAft>
                <a:spcPts val="600"/>
              </a:spcAft>
              <a:buClr>
                <a:schemeClr val="accent6"/>
              </a:buClr>
              <a:buSzPct val="110000"/>
              <a:buFont typeface="Wingdings" pitchFamily="2" charset="2"/>
              <a:buChar char=""/>
              <a:defRPr sz="2400"/>
            </a:lvl1pPr>
            <a:lvl2pPr marL="682625" indent="-341313" algn="l" rtl="0" eaLnBrk="1" fontAlgn="base" hangingPunct="1">
              <a:spcBef>
                <a:spcPts val="0"/>
              </a:spcBef>
              <a:spcAft>
                <a:spcPts val="600"/>
              </a:spcAft>
              <a:buClr>
                <a:schemeClr val="tx2">
                  <a:lumMod val="60000"/>
                  <a:lumOff val="40000"/>
                </a:schemeClr>
              </a:buClr>
              <a:buSzPct val="75000"/>
              <a:buFont typeface="Wingdings 3" pitchFamily="18" charset="2"/>
              <a:buChar char=""/>
              <a:tabLst/>
              <a:defRPr sz="2000"/>
            </a:lvl2pPr>
            <a:lvl3pPr marL="1023938" indent="-339725" algn="l" rtl="0" eaLnBrk="1" fontAlgn="base" hangingPunct="1">
              <a:spcBef>
                <a:spcPts val="0"/>
              </a:spcBef>
              <a:spcAft>
                <a:spcPts val="600"/>
              </a:spcAft>
              <a:buClr>
                <a:schemeClr val="tx1"/>
              </a:buClr>
              <a:buFont typeface="Arial" charset="0"/>
              <a:buChar char="–"/>
              <a:defRPr sz="1800"/>
            </a:lvl3pPr>
            <a:lvl4pPr marL="1312863" indent="-228600" algn="l" rtl="0" eaLnBrk="1" fontAlgn="base" hangingPunct="1">
              <a:spcBef>
                <a:spcPts val="0"/>
              </a:spcBef>
              <a:spcAft>
                <a:spcPts val="600"/>
              </a:spcAft>
              <a:buClr>
                <a:schemeClr val="tx2"/>
              </a:buClr>
              <a:buFont typeface="Times New Roman" pitchFamily="18" charset="0"/>
              <a:buChar char="•"/>
              <a:defRPr sz="1600"/>
            </a:lvl4pPr>
            <a:lvl5pPr marL="1538288" indent="-228600" algn="l" rtl="0" eaLnBrk="1" fontAlgn="base" hangingPunct="1">
              <a:spcBef>
                <a:spcPts val="0"/>
              </a:spcBef>
              <a:spcAft>
                <a:spcPts val="600"/>
              </a:spcAft>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457200" y="609600"/>
            <a:ext cx="8229600" cy="990600"/>
          </a:xfrm>
          <a:prstGeom prst="rect">
            <a:avLst/>
          </a:prstGeom>
        </p:spPr>
        <p:txBody>
          <a:bodyPr anchor="b" anchorCtr="0"/>
          <a:lstStyle>
            <a:lvl1pPr algn="l">
              <a:defRPr sz="3400">
                <a:solidFill>
                  <a:schemeClr val="tx2"/>
                </a:solidFill>
                <a:latin typeface="+mj-lt"/>
                <a:cs typeface="Tahoma" pitchFamily="34" charset="0"/>
              </a:defRPr>
            </a:lvl1pPr>
          </a:lstStyle>
          <a:p>
            <a:r>
              <a:rPr lang="en-US" smtClean="0"/>
              <a:t>Click to edit Master title style</a:t>
            </a:r>
            <a:endParaRPr lang="en-US" dirty="0"/>
          </a:p>
        </p:txBody>
      </p:sp>
      <p:sp>
        <p:nvSpPr>
          <p:cNvPr id="7" name="Content Placeholder 5"/>
          <p:cNvSpPr>
            <a:spLocks noGrp="1"/>
          </p:cNvSpPr>
          <p:nvPr>
            <p:ph sz="quarter" idx="10"/>
          </p:nvPr>
        </p:nvSpPr>
        <p:spPr>
          <a:xfrm>
            <a:off x="457200" y="1981200"/>
            <a:ext cx="4041775" cy="4144962"/>
          </a:xfrm>
          <a:prstGeom prst="rect">
            <a:avLst/>
          </a:prstGeom>
        </p:spPr>
        <p:txBody>
          <a:bodyPr/>
          <a:lstStyle>
            <a:lvl1pPr marL="341313" indent="-341313" algn="l" rtl="0" eaLnBrk="1" fontAlgn="base" hangingPunct="1">
              <a:spcBef>
                <a:spcPts val="0"/>
              </a:spcBef>
              <a:spcAft>
                <a:spcPts val="600"/>
              </a:spcAft>
              <a:buClr>
                <a:schemeClr val="accent6"/>
              </a:buClr>
              <a:buSzPct val="110000"/>
              <a:buFont typeface="Wingdings" pitchFamily="2" charset="2"/>
              <a:buChar char=""/>
              <a:defRPr sz="2400"/>
            </a:lvl1pPr>
            <a:lvl2pPr marL="682625" indent="-341313" algn="l" rtl="0" eaLnBrk="1" fontAlgn="base" hangingPunct="1">
              <a:spcBef>
                <a:spcPts val="0"/>
              </a:spcBef>
              <a:spcAft>
                <a:spcPts val="600"/>
              </a:spcAft>
              <a:buClr>
                <a:schemeClr val="tx2">
                  <a:lumMod val="60000"/>
                  <a:lumOff val="40000"/>
                </a:schemeClr>
              </a:buClr>
              <a:buSzPct val="75000"/>
              <a:buFont typeface="Wingdings 3" pitchFamily="18" charset="2"/>
              <a:buChar char=""/>
              <a:tabLst/>
              <a:defRPr sz="2000"/>
            </a:lvl2pPr>
            <a:lvl3pPr marL="1023938" indent="-339725" algn="l" rtl="0" eaLnBrk="1" fontAlgn="base" hangingPunct="1">
              <a:spcBef>
                <a:spcPts val="0"/>
              </a:spcBef>
              <a:spcAft>
                <a:spcPts val="600"/>
              </a:spcAft>
              <a:buClr>
                <a:schemeClr val="tx1"/>
              </a:buClr>
              <a:buFont typeface="Arial" charset="0"/>
              <a:buChar char="–"/>
              <a:defRPr sz="1800"/>
            </a:lvl3pPr>
            <a:lvl4pPr marL="1312863" indent="-228600" algn="l" rtl="0" eaLnBrk="1" fontAlgn="base" hangingPunct="1">
              <a:spcBef>
                <a:spcPts val="0"/>
              </a:spcBef>
              <a:spcAft>
                <a:spcPts val="600"/>
              </a:spcAft>
              <a:buClr>
                <a:schemeClr val="tx2"/>
              </a:buClr>
              <a:buFont typeface="Times New Roman" pitchFamily="18" charset="0"/>
              <a:buChar char="•"/>
              <a:defRPr sz="1600"/>
            </a:lvl4pPr>
            <a:lvl5pPr marL="1538288" indent="-228600" algn="l" rtl="0" eaLnBrk="1" fontAlgn="base" hangingPunct="1">
              <a:spcBef>
                <a:spcPts val="0"/>
              </a:spcBef>
              <a:spcAft>
                <a:spcPts val="600"/>
              </a:spcAft>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2"/>
          </p:nvPr>
        </p:nvSpPr>
        <p:spPr>
          <a:xfrm>
            <a:off x="381000" y="6569075"/>
            <a:ext cx="2133600" cy="288925"/>
          </a:xfrm>
          <a:prstGeom prst="rect">
            <a:avLst/>
          </a:prstGeom>
        </p:spPr>
        <p:txBody>
          <a:bodyPr/>
          <a:lstStyle>
            <a:lvl1pPr>
              <a:defRPr sz="1050"/>
            </a:lvl1pPr>
          </a:lstStyle>
          <a:p>
            <a:fld id="{35CE7248-52D3-44DE-8674-8E48925FDC8A}" type="datetimeFigureOut">
              <a:rPr lang="en-US" smtClean="0"/>
              <a:t>10/20/2014</a:t>
            </a:fld>
            <a:endParaRPr lang="en-US"/>
          </a:p>
        </p:txBody>
      </p:sp>
      <p:sp>
        <p:nvSpPr>
          <p:cNvPr id="9" name="Footer Placeholder 4"/>
          <p:cNvSpPr>
            <a:spLocks noGrp="1"/>
          </p:cNvSpPr>
          <p:nvPr>
            <p:ph type="ftr" sz="quarter" idx="3"/>
          </p:nvPr>
        </p:nvSpPr>
        <p:spPr>
          <a:xfrm>
            <a:off x="2667000" y="6569075"/>
            <a:ext cx="5257800" cy="288925"/>
          </a:xfrm>
          <a:prstGeom prst="rect">
            <a:avLst/>
          </a:prstGeom>
        </p:spPr>
        <p:txBody>
          <a:bodyPr/>
          <a:lstStyle>
            <a:lvl1pPr>
              <a:defRPr sz="1050"/>
            </a:lvl1pPr>
          </a:lstStyle>
          <a:p>
            <a:endParaRPr lang="en-US"/>
          </a:p>
        </p:txBody>
      </p:sp>
      <p:sp>
        <p:nvSpPr>
          <p:cNvPr id="11" name="Slide Number Placeholder 5"/>
          <p:cNvSpPr>
            <a:spLocks noGrp="1"/>
          </p:cNvSpPr>
          <p:nvPr>
            <p:ph type="sldNum" sz="quarter" idx="11"/>
          </p:nvPr>
        </p:nvSpPr>
        <p:spPr>
          <a:xfrm>
            <a:off x="8077200" y="6569075"/>
            <a:ext cx="762000" cy="288925"/>
          </a:xfrm>
          <a:prstGeom prst="rect">
            <a:avLst/>
          </a:prstGeom>
        </p:spPr>
        <p:txBody>
          <a:bodyPr/>
          <a:lstStyle>
            <a:lvl1pPr>
              <a:defRPr sz="1050"/>
            </a:lvl1pPr>
          </a:lstStyle>
          <a:p>
            <a:fld id="{981F7F60-9F53-414B-AE94-DADB881D754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Divider">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457200" y="2362200"/>
            <a:ext cx="8153400" cy="1752600"/>
          </a:xfrm>
          <a:prstGeom prst="rect">
            <a:avLst/>
          </a:prstGeom>
        </p:spPr>
        <p:txBody>
          <a:bodyPr anchor="b" anchorCtr="0"/>
          <a:lstStyle>
            <a:lvl1pPr algn="r">
              <a:defRPr sz="4000" b="1">
                <a:solidFill>
                  <a:schemeClr val="tx2"/>
                </a:solidFill>
                <a:latin typeface="+mj-lt"/>
                <a:cs typeface="Tahoma" pitchFamily="34" charset="0"/>
              </a:defRPr>
            </a:lvl1pPr>
          </a:lstStyle>
          <a:p>
            <a:r>
              <a:rPr lang="en-US" smtClean="0"/>
              <a:t>Click to edit Master title style</a:t>
            </a:r>
            <a:endParaRPr lang="en-US" dirty="0"/>
          </a:p>
        </p:txBody>
      </p:sp>
      <p:sp>
        <p:nvSpPr>
          <p:cNvPr id="4" name="Subtitle 2"/>
          <p:cNvSpPr>
            <a:spLocks noGrp="1"/>
          </p:cNvSpPr>
          <p:nvPr>
            <p:ph type="subTitle" idx="1"/>
          </p:nvPr>
        </p:nvSpPr>
        <p:spPr>
          <a:xfrm>
            <a:off x="457200" y="4267200"/>
            <a:ext cx="8153400" cy="457200"/>
          </a:xfrm>
          <a:prstGeom prst="rect">
            <a:avLst/>
          </a:prstGeom>
        </p:spPr>
        <p:txBody>
          <a:bodyPr/>
          <a:lstStyle>
            <a:lvl1pPr marL="0" indent="0" algn="r">
              <a:buNone/>
              <a:defRPr sz="2000">
                <a:solidFill>
                  <a:schemeClr val="tx2"/>
                </a:solidFill>
                <a:latin typeface="+mn-lt"/>
                <a:cs typeface="Tahom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5" name="Date Placeholder 3"/>
          <p:cNvSpPr>
            <a:spLocks noGrp="1"/>
          </p:cNvSpPr>
          <p:nvPr>
            <p:ph type="dt" sz="half" idx="2"/>
          </p:nvPr>
        </p:nvSpPr>
        <p:spPr>
          <a:xfrm>
            <a:off x="381000" y="6569075"/>
            <a:ext cx="2133600" cy="288925"/>
          </a:xfrm>
          <a:prstGeom prst="rect">
            <a:avLst/>
          </a:prstGeom>
        </p:spPr>
        <p:txBody>
          <a:bodyPr/>
          <a:lstStyle>
            <a:lvl1pPr>
              <a:defRPr sz="1050"/>
            </a:lvl1pPr>
          </a:lstStyle>
          <a:p>
            <a:fld id="{35CE7248-52D3-44DE-8674-8E48925FDC8A}" type="datetimeFigureOut">
              <a:rPr lang="en-US" smtClean="0"/>
              <a:t>10/20/2014</a:t>
            </a:fld>
            <a:endParaRPr lang="en-US"/>
          </a:p>
        </p:txBody>
      </p:sp>
      <p:sp>
        <p:nvSpPr>
          <p:cNvPr id="6" name="Footer Placeholder 4"/>
          <p:cNvSpPr>
            <a:spLocks noGrp="1"/>
          </p:cNvSpPr>
          <p:nvPr>
            <p:ph type="ftr" sz="quarter" idx="3"/>
          </p:nvPr>
        </p:nvSpPr>
        <p:spPr>
          <a:xfrm>
            <a:off x="2667000" y="6569075"/>
            <a:ext cx="5257800" cy="288925"/>
          </a:xfrm>
          <a:prstGeom prst="rect">
            <a:avLst/>
          </a:prstGeom>
        </p:spPr>
        <p:txBody>
          <a:bodyPr/>
          <a:lstStyle>
            <a:lvl1pPr>
              <a:defRPr sz="1050"/>
            </a:lvl1pPr>
          </a:lstStyle>
          <a:p>
            <a:endParaRPr lang="en-US"/>
          </a:p>
        </p:txBody>
      </p:sp>
      <p:sp>
        <p:nvSpPr>
          <p:cNvPr id="8" name="Slide Number Placeholder 5"/>
          <p:cNvSpPr>
            <a:spLocks noGrp="1"/>
          </p:cNvSpPr>
          <p:nvPr>
            <p:ph type="sldNum" sz="quarter" idx="4"/>
          </p:nvPr>
        </p:nvSpPr>
        <p:spPr>
          <a:xfrm>
            <a:off x="8077200" y="6569075"/>
            <a:ext cx="762000" cy="288925"/>
          </a:xfrm>
          <a:prstGeom prst="rect">
            <a:avLst/>
          </a:prstGeom>
        </p:spPr>
        <p:txBody>
          <a:bodyPr/>
          <a:lstStyle>
            <a:lvl1pPr>
              <a:defRPr sz="1050"/>
            </a:lvl1pPr>
          </a:lstStyle>
          <a:p>
            <a:fld id="{981F7F60-9F53-414B-AE94-DADB881D754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457200" y="609600"/>
            <a:ext cx="8229600" cy="990600"/>
          </a:xfrm>
          <a:prstGeom prst="rect">
            <a:avLst/>
          </a:prstGeom>
        </p:spPr>
        <p:txBody>
          <a:bodyPr anchor="b" anchorCtr="0"/>
          <a:lstStyle>
            <a:lvl1pPr algn="l">
              <a:defRPr sz="3400">
                <a:solidFill>
                  <a:schemeClr val="tx2"/>
                </a:solidFill>
                <a:latin typeface="+mj-lt"/>
                <a:cs typeface="Tahoma" pitchFamily="34" charset="0"/>
              </a:defRPr>
            </a:lvl1pPr>
          </a:lstStyle>
          <a:p>
            <a:r>
              <a:rPr lang="en-US" smtClean="0"/>
              <a:t>Click to edit Master title style</a:t>
            </a:r>
            <a:endParaRPr lang="en-US" dirty="0"/>
          </a:p>
        </p:txBody>
      </p:sp>
      <p:sp>
        <p:nvSpPr>
          <p:cNvPr id="3" name="Date Placeholder 3"/>
          <p:cNvSpPr>
            <a:spLocks noGrp="1"/>
          </p:cNvSpPr>
          <p:nvPr>
            <p:ph type="dt" sz="half" idx="2"/>
          </p:nvPr>
        </p:nvSpPr>
        <p:spPr>
          <a:xfrm>
            <a:off x="381000" y="6569075"/>
            <a:ext cx="2133600" cy="288925"/>
          </a:xfrm>
          <a:prstGeom prst="rect">
            <a:avLst/>
          </a:prstGeom>
        </p:spPr>
        <p:txBody>
          <a:bodyPr/>
          <a:lstStyle>
            <a:lvl1pPr>
              <a:defRPr sz="1050"/>
            </a:lvl1pPr>
          </a:lstStyle>
          <a:p>
            <a:fld id="{35CE7248-52D3-44DE-8674-8E48925FDC8A}" type="datetimeFigureOut">
              <a:rPr lang="en-US" smtClean="0"/>
              <a:t>10/20/2014</a:t>
            </a:fld>
            <a:endParaRPr lang="en-US"/>
          </a:p>
        </p:txBody>
      </p:sp>
      <p:sp>
        <p:nvSpPr>
          <p:cNvPr id="5" name="Footer Placeholder 4"/>
          <p:cNvSpPr>
            <a:spLocks noGrp="1"/>
          </p:cNvSpPr>
          <p:nvPr>
            <p:ph type="ftr" sz="quarter" idx="3"/>
          </p:nvPr>
        </p:nvSpPr>
        <p:spPr>
          <a:xfrm>
            <a:off x="2667000" y="6569075"/>
            <a:ext cx="5257800" cy="288925"/>
          </a:xfrm>
          <a:prstGeom prst="rect">
            <a:avLst/>
          </a:prstGeom>
        </p:spPr>
        <p:txBody>
          <a:bodyPr/>
          <a:lstStyle>
            <a:lvl1pPr>
              <a:defRPr sz="1050"/>
            </a:lvl1pPr>
          </a:lstStyle>
          <a:p>
            <a:endParaRPr lang="en-US"/>
          </a:p>
        </p:txBody>
      </p:sp>
      <p:sp>
        <p:nvSpPr>
          <p:cNvPr id="7" name="Slide Number Placeholder 5"/>
          <p:cNvSpPr>
            <a:spLocks noGrp="1"/>
          </p:cNvSpPr>
          <p:nvPr>
            <p:ph type="sldNum" sz="quarter" idx="4"/>
          </p:nvPr>
        </p:nvSpPr>
        <p:spPr>
          <a:xfrm>
            <a:off x="8077200" y="6569075"/>
            <a:ext cx="762000" cy="288925"/>
          </a:xfrm>
          <a:prstGeom prst="rect">
            <a:avLst/>
          </a:prstGeom>
        </p:spPr>
        <p:txBody>
          <a:bodyPr/>
          <a:lstStyle>
            <a:lvl1pPr>
              <a:defRPr sz="1050"/>
            </a:lvl1pPr>
          </a:lstStyle>
          <a:p>
            <a:fld id="{981F7F60-9F53-414B-AE94-DADB881D754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95E387-B45B-4BEF-A15D-FBE63BCDD123}" type="datetime1">
              <a:rPr lang="en-US" smtClean="0"/>
              <a:t>10/20/2014</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r"/>
            <a:fld id="{042AED99-7FB4-404E-8A97-64753DCE42EC}" type="slidenum">
              <a:rPr lang="en-US" smtClean="0"/>
              <a:pPr algn="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3"/>
          <p:cNvSpPr>
            <a:spLocks noGrp="1"/>
          </p:cNvSpPr>
          <p:nvPr>
            <p:ph type="dt" sz="half" idx="2"/>
          </p:nvPr>
        </p:nvSpPr>
        <p:spPr>
          <a:xfrm>
            <a:off x="381000" y="6569075"/>
            <a:ext cx="2133600" cy="288925"/>
          </a:xfrm>
          <a:prstGeom prst="rect">
            <a:avLst/>
          </a:prstGeom>
        </p:spPr>
        <p:txBody>
          <a:bodyPr/>
          <a:lstStyle>
            <a:lvl1pPr>
              <a:defRPr sz="1050"/>
            </a:lvl1pPr>
          </a:lstStyle>
          <a:p>
            <a:fld id="{35CE7248-52D3-44DE-8674-8E48925FDC8A}" type="datetimeFigureOut">
              <a:rPr lang="en-US" smtClean="0"/>
              <a:t>10/20/2014</a:t>
            </a:fld>
            <a:endParaRPr lang="en-US"/>
          </a:p>
        </p:txBody>
      </p:sp>
      <p:sp>
        <p:nvSpPr>
          <p:cNvPr id="3" name="Footer Placeholder 4"/>
          <p:cNvSpPr>
            <a:spLocks noGrp="1"/>
          </p:cNvSpPr>
          <p:nvPr>
            <p:ph type="ftr" sz="quarter" idx="3"/>
          </p:nvPr>
        </p:nvSpPr>
        <p:spPr>
          <a:xfrm>
            <a:off x="2667000" y="6569075"/>
            <a:ext cx="5257800" cy="288925"/>
          </a:xfrm>
          <a:prstGeom prst="rect">
            <a:avLst/>
          </a:prstGeom>
        </p:spPr>
        <p:txBody>
          <a:bodyPr/>
          <a:lstStyle>
            <a:lvl1pPr>
              <a:defRPr sz="1050"/>
            </a:lvl1pPr>
          </a:lstStyle>
          <a:p>
            <a:endParaRPr lang="en-US"/>
          </a:p>
        </p:txBody>
      </p:sp>
      <p:sp>
        <p:nvSpPr>
          <p:cNvPr id="5" name="Slide Number Placeholder 5"/>
          <p:cNvSpPr>
            <a:spLocks noGrp="1"/>
          </p:cNvSpPr>
          <p:nvPr>
            <p:ph type="sldNum" sz="quarter" idx="4"/>
          </p:nvPr>
        </p:nvSpPr>
        <p:spPr>
          <a:xfrm>
            <a:off x="8077200" y="6569075"/>
            <a:ext cx="762000" cy="288925"/>
          </a:xfrm>
          <a:prstGeom prst="rect">
            <a:avLst/>
          </a:prstGeom>
        </p:spPr>
        <p:txBody>
          <a:bodyPr/>
          <a:lstStyle>
            <a:lvl1pPr algn="r">
              <a:defRPr sz="1050"/>
            </a:lvl1pPr>
          </a:lstStyle>
          <a:p>
            <a:fld id="{981F7F60-9F53-414B-AE94-DADB881D754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ctr" rtl="0" eaLnBrk="1" fontAlgn="base" hangingPunct="1">
        <a:spcBef>
          <a:spcPct val="0"/>
        </a:spcBef>
        <a:spcAft>
          <a:spcPct val="0"/>
        </a:spcAft>
        <a:defRPr sz="3800" b="1">
          <a:solidFill>
            <a:schemeClr val="tx2"/>
          </a:solidFill>
          <a:latin typeface="+mj-lt"/>
          <a:ea typeface="+mj-ea"/>
          <a:cs typeface="+mj-cs"/>
        </a:defRPr>
      </a:lvl1pPr>
      <a:lvl2pPr algn="ctr" rtl="0" eaLnBrk="1" fontAlgn="base" hangingPunct="1">
        <a:spcBef>
          <a:spcPct val="0"/>
        </a:spcBef>
        <a:spcAft>
          <a:spcPct val="0"/>
        </a:spcAft>
        <a:defRPr sz="3800" b="1">
          <a:solidFill>
            <a:schemeClr val="tx2"/>
          </a:solidFill>
          <a:latin typeface="Verdana" pitchFamily="34" charset="0"/>
        </a:defRPr>
      </a:lvl2pPr>
      <a:lvl3pPr algn="ctr" rtl="0" eaLnBrk="1" fontAlgn="base" hangingPunct="1">
        <a:spcBef>
          <a:spcPct val="0"/>
        </a:spcBef>
        <a:spcAft>
          <a:spcPct val="0"/>
        </a:spcAft>
        <a:defRPr sz="3800" b="1">
          <a:solidFill>
            <a:schemeClr val="tx2"/>
          </a:solidFill>
          <a:latin typeface="Verdana" pitchFamily="34" charset="0"/>
        </a:defRPr>
      </a:lvl3pPr>
      <a:lvl4pPr algn="ctr" rtl="0" eaLnBrk="1" fontAlgn="base" hangingPunct="1">
        <a:spcBef>
          <a:spcPct val="0"/>
        </a:spcBef>
        <a:spcAft>
          <a:spcPct val="0"/>
        </a:spcAft>
        <a:defRPr sz="3800" b="1">
          <a:solidFill>
            <a:schemeClr val="tx2"/>
          </a:solidFill>
          <a:latin typeface="Verdana" pitchFamily="34" charset="0"/>
        </a:defRPr>
      </a:lvl4pPr>
      <a:lvl5pPr algn="ctr" rtl="0" eaLnBrk="1" fontAlgn="base" hangingPunct="1">
        <a:spcBef>
          <a:spcPct val="0"/>
        </a:spcBef>
        <a:spcAft>
          <a:spcPct val="0"/>
        </a:spcAft>
        <a:defRPr sz="3800" b="1">
          <a:solidFill>
            <a:schemeClr val="tx2"/>
          </a:solidFill>
          <a:latin typeface="Verdana" pitchFamily="34" charset="0"/>
        </a:defRPr>
      </a:lvl5pPr>
      <a:lvl6pPr marL="457200" algn="ctr" rtl="0" eaLnBrk="1" fontAlgn="base" hangingPunct="1">
        <a:spcBef>
          <a:spcPct val="0"/>
        </a:spcBef>
        <a:spcAft>
          <a:spcPct val="0"/>
        </a:spcAft>
        <a:defRPr sz="3800" b="1">
          <a:solidFill>
            <a:schemeClr val="tx2"/>
          </a:solidFill>
          <a:latin typeface="Arial" charset="0"/>
        </a:defRPr>
      </a:lvl6pPr>
      <a:lvl7pPr marL="914400" algn="ctr" rtl="0" eaLnBrk="1" fontAlgn="base" hangingPunct="1">
        <a:spcBef>
          <a:spcPct val="0"/>
        </a:spcBef>
        <a:spcAft>
          <a:spcPct val="0"/>
        </a:spcAft>
        <a:defRPr sz="3800" b="1">
          <a:solidFill>
            <a:schemeClr val="tx2"/>
          </a:solidFill>
          <a:latin typeface="Arial" charset="0"/>
        </a:defRPr>
      </a:lvl7pPr>
      <a:lvl8pPr marL="1371600" algn="ctr" rtl="0" eaLnBrk="1" fontAlgn="base" hangingPunct="1">
        <a:spcBef>
          <a:spcPct val="0"/>
        </a:spcBef>
        <a:spcAft>
          <a:spcPct val="0"/>
        </a:spcAft>
        <a:defRPr sz="3800" b="1">
          <a:solidFill>
            <a:schemeClr val="tx2"/>
          </a:solidFill>
          <a:latin typeface="Arial" charset="0"/>
        </a:defRPr>
      </a:lvl8pPr>
      <a:lvl9pPr marL="1828800" algn="ctr" rtl="0" eaLnBrk="1" fontAlgn="base" hangingPunct="1">
        <a:spcBef>
          <a:spcPct val="0"/>
        </a:spcBef>
        <a:spcAft>
          <a:spcPct val="0"/>
        </a:spcAft>
        <a:defRPr sz="3800" b="1">
          <a:solidFill>
            <a:schemeClr val="tx2"/>
          </a:solidFill>
          <a:latin typeface="Arial" charset="0"/>
        </a:defRPr>
      </a:lvl9pPr>
    </p:titleStyle>
    <p:bodyStyle>
      <a:lvl1pPr marL="342900" indent="-342900" algn="l" rtl="0" eaLnBrk="1" fontAlgn="base" hangingPunct="1">
        <a:spcBef>
          <a:spcPct val="20000"/>
        </a:spcBef>
        <a:spcAft>
          <a:spcPct val="0"/>
        </a:spcAft>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buClr>
          <a:srgbClr val="FF0000"/>
        </a:buClr>
        <a:buFont typeface="Times New Roman" pitchFamily="18"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381000" y="6569075"/>
            <a:ext cx="2133600" cy="288925"/>
          </a:xfrm>
          <a:prstGeom prst="rect">
            <a:avLst/>
          </a:prstGeom>
        </p:spPr>
        <p:txBody>
          <a:bodyPr/>
          <a:lstStyle>
            <a:lvl1pPr>
              <a:defRPr sz="1050">
                <a:latin typeface="Tahoma" pitchFamily="34" charset="0"/>
                <a:ea typeface="Tahoma" pitchFamily="34" charset="0"/>
                <a:cs typeface="Tahoma" pitchFamily="34" charset="0"/>
              </a:defRPr>
            </a:lvl1pPr>
          </a:lstStyle>
          <a:p>
            <a:fld id="{CBAD7034-65B2-42D7-8346-1C7ABF8593AF}" type="datetime1">
              <a:rPr lang="en-US" smtClean="0"/>
              <a:t>10/20/2014</a:t>
            </a:fld>
            <a:endParaRPr lang="en-US"/>
          </a:p>
        </p:txBody>
      </p:sp>
      <p:sp>
        <p:nvSpPr>
          <p:cNvPr id="8" name="Footer Placeholder 4"/>
          <p:cNvSpPr>
            <a:spLocks noGrp="1"/>
          </p:cNvSpPr>
          <p:nvPr>
            <p:ph type="ftr" sz="quarter" idx="3"/>
          </p:nvPr>
        </p:nvSpPr>
        <p:spPr>
          <a:xfrm>
            <a:off x="2667000" y="6569075"/>
            <a:ext cx="5257800" cy="288925"/>
          </a:xfrm>
          <a:prstGeom prst="rect">
            <a:avLst/>
          </a:prstGeom>
        </p:spPr>
        <p:txBody>
          <a:bodyPr/>
          <a:lstStyle>
            <a:lvl1pPr>
              <a:defRPr sz="1050">
                <a:latin typeface="Tahoma" pitchFamily="34" charset="0"/>
                <a:ea typeface="Tahoma" pitchFamily="34" charset="0"/>
                <a:cs typeface="Tahoma" pitchFamily="34" charset="0"/>
              </a:defRPr>
            </a:lvl1pPr>
          </a:lstStyle>
          <a:p>
            <a:endParaRPr lang="en-US" dirty="0"/>
          </a:p>
        </p:txBody>
      </p:sp>
      <p:sp>
        <p:nvSpPr>
          <p:cNvPr id="10" name="Slide Number Placeholder 5"/>
          <p:cNvSpPr>
            <a:spLocks noGrp="1"/>
          </p:cNvSpPr>
          <p:nvPr>
            <p:ph type="sldNum" sz="quarter" idx="4"/>
          </p:nvPr>
        </p:nvSpPr>
        <p:spPr>
          <a:xfrm>
            <a:off x="8077200" y="6569075"/>
            <a:ext cx="762000" cy="288925"/>
          </a:xfrm>
          <a:prstGeom prst="rect">
            <a:avLst/>
          </a:prstGeom>
        </p:spPr>
        <p:txBody>
          <a:bodyPr/>
          <a:lstStyle>
            <a:lvl1pPr>
              <a:defRPr sz="1050">
                <a:latin typeface="Tahoma" pitchFamily="34" charset="0"/>
                <a:ea typeface="Tahoma" pitchFamily="34" charset="0"/>
                <a:cs typeface="Tahoma" pitchFamily="34" charset="0"/>
              </a:defRPr>
            </a:lvl1pPr>
          </a:lstStyle>
          <a:p>
            <a:pPr algn="r"/>
            <a:fld id="{042AED99-7FB4-404E-8A97-64753DCE42EC}"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3668"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cdc.gov/vhf/ebola/pdf/hospital-checklist-ebola-preparedness.pdf" TargetMode="External"/><Relationship Id="rId2" Type="http://schemas.openxmlformats.org/officeDocument/2006/relationships/hyperlink" Target="http://www.cdc.gov/vhf/ebola/" TargetMode="External"/><Relationship Id="rId1" Type="http://schemas.openxmlformats.org/officeDocument/2006/relationships/slideLayout" Target="../slideLayouts/slideLayout2.xml"/><Relationship Id="rId4" Type="http://schemas.openxmlformats.org/officeDocument/2006/relationships/hyperlink" Target="http://health.mo.gov/emergencies/ert/med/hemorrhagic.php"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7"/>
          <p:cNvSpPr txBox="1">
            <a:spLocks noChangeArrowheads="1"/>
          </p:cNvSpPr>
          <p:nvPr/>
        </p:nvSpPr>
        <p:spPr bwMode="auto">
          <a:xfrm>
            <a:off x="7604125" y="6400800"/>
            <a:ext cx="1539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endParaRPr lang="en-US" altLang="en-US" sz="2400">
              <a:solidFill>
                <a:srgbClr val="003366"/>
              </a:solidFill>
              <a:latin typeface="Times New Roman" pitchFamily="18" charset="0"/>
            </a:endParaRPr>
          </a:p>
        </p:txBody>
      </p:sp>
      <p:sp>
        <p:nvSpPr>
          <p:cNvPr id="2" name="Title 1"/>
          <p:cNvSpPr>
            <a:spLocks noGrp="1"/>
          </p:cNvSpPr>
          <p:nvPr>
            <p:ph type="ctrTitle"/>
          </p:nvPr>
        </p:nvSpPr>
        <p:spPr/>
        <p:txBody>
          <a:bodyPr/>
          <a:lstStyle/>
          <a:p>
            <a:r>
              <a:rPr lang="en-US" dirty="0" smtClean="0"/>
              <a:t>Ebola Virus Disease (EVD)</a:t>
            </a:r>
            <a:br>
              <a:rPr lang="en-US" dirty="0" smtClean="0"/>
            </a:br>
            <a:r>
              <a:rPr lang="en-US" dirty="0" smtClean="0"/>
              <a:t>Tabletop Exercise for Hospitals</a:t>
            </a:r>
            <a:endParaRPr lang="en-US" dirty="0"/>
          </a:p>
        </p:txBody>
      </p:sp>
      <p:sp>
        <p:nvSpPr>
          <p:cNvPr id="5" name="Subtitle 4"/>
          <p:cNvSpPr>
            <a:spLocks noGrp="1"/>
          </p:cNvSpPr>
          <p:nvPr>
            <p:ph type="subTitle" idx="1"/>
          </p:nvPr>
        </p:nvSpPr>
        <p:spPr/>
        <p:txBody>
          <a:bodyPr/>
          <a:lstStyle/>
          <a:p>
            <a:endParaRPr lang="en-US"/>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3007"/>
          <a:stretch/>
        </p:blipFill>
        <p:spPr bwMode="auto">
          <a:xfrm>
            <a:off x="6531352" y="4216153"/>
            <a:ext cx="2554595" cy="2553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715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Discussion Questions</a:t>
            </a:r>
            <a:endParaRPr lang="en-US" dirty="0"/>
          </a:p>
        </p:txBody>
      </p:sp>
      <p:sp>
        <p:nvSpPr>
          <p:cNvPr id="3" name="Content Placeholder 2"/>
          <p:cNvSpPr>
            <a:spLocks noGrp="1"/>
          </p:cNvSpPr>
          <p:nvPr>
            <p:ph idx="1"/>
          </p:nvPr>
        </p:nvSpPr>
        <p:spPr/>
        <p:txBody>
          <a:bodyPr/>
          <a:lstStyle/>
          <a:p>
            <a:r>
              <a:rPr lang="en-US" dirty="0" smtClean="0"/>
              <a:t>Is </a:t>
            </a:r>
            <a:r>
              <a:rPr lang="en-US" dirty="0"/>
              <a:t>there any additional information that should be recovered from this patient at this time</a:t>
            </a:r>
            <a:r>
              <a:rPr lang="en-US" dirty="0" smtClean="0"/>
              <a:t>?</a:t>
            </a:r>
          </a:p>
          <a:p>
            <a:r>
              <a:rPr lang="en-US" dirty="0" smtClean="0"/>
              <a:t>Are there any additional activities that should be conducted to ensure disease containment?</a:t>
            </a:r>
          </a:p>
          <a:p>
            <a:r>
              <a:rPr lang="en-US" dirty="0" smtClean="0"/>
              <a:t>How is the situation being managed from an emergency management perspective? (</a:t>
            </a:r>
            <a:r>
              <a:rPr lang="en-US" dirty="0" err="1" smtClean="0"/>
              <a:t>ie</a:t>
            </a:r>
            <a:r>
              <a:rPr lang="en-US" dirty="0" smtClean="0"/>
              <a:t>. Incident Command activation)</a:t>
            </a:r>
            <a:endParaRPr lang="en-US" dirty="0"/>
          </a:p>
          <a:p>
            <a:endParaRPr lang="en-US" dirty="0" smtClean="0"/>
          </a:p>
          <a:p>
            <a:endParaRPr lang="en-US" dirty="0"/>
          </a:p>
        </p:txBody>
      </p:sp>
    </p:spTree>
    <p:extLst>
      <p:ext uri="{BB962C8B-B14F-4D97-AF65-F5344CB8AC3E}">
        <p14:creationId xmlns:p14="http://schemas.microsoft.com/office/powerpoint/2010/main" val="3387625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09600"/>
          </a:xfrm>
        </p:spPr>
        <p:txBody>
          <a:bodyPr/>
          <a:lstStyle/>
          <a:p>
            <a:r>
              <a:rPr lang="en-US" dirty="0" smtClean="0"/>
              <a:t>Scenario</a:t>
            </a:r>
            <a:endParaRPr lang="en-US" dirty="0"/>
          </a:p>
        </p:txBody>
      </p:sp>
      <p:sp>
        <p:nvSpPr>
          <p:cNvPr id="3" name="Content Placeholder 2"/>
          <p:cNvSpPr>
            <a:spLocks noGrp="1"/>
          </p:cNvSpPr>
          <p:nvPr>
            <p:ph idx="1"/>
          </p:nvPr>
        </p:nvSpPr>
        <p:spPr>
          <a:xfrm>
            <a:off x="381000" y="1447800"/>
            <a:ext cx="8229600" cy="3962400"/>
          </a:xfrm>
        </p:spPr>
        <p:txBody>
          <a:bodyPr/>
          <a:lstStyle/>
          <a:p>
            <a:r>
              <a:rPr lang="en-US" altLang="en-US" sz="2400" dirty="0"/>
              <a:t>It is discovered through conversations with the roommate that the patient’s </a:t>
            </a:r>
            <a:r>
              <a:rPr lang="en-US" altLang="en-US" sz="2400" dirty="0" smtClean="0"/>
              <a:t>brother </a:t>
            </a:r>
            <a:r>
              <a:rPr lang="en-US" altLang="en-US" sz="2400" dirty="0"/>
              <a:t>in Sierra Leone died from Ebola. The patient </a:t>
            </a:r>
            <a:r>
              <a:rPr lang="en-US" altLang="en-US" sz="2400" dirty="0" smtClean="0"/>
              <a:t>has vomiting and diarrhea and </a:t>
            </a:r>
            <a:r>
              <a:rPr lang="en-US" altLang="en-US" sz="2400" dirty="0"/>
              <a:t>his temperature remains elevated. </a:t>
            </a:r>
            <a:endParaRPr lang="en-US" altLang="en-US" sz="2400" dirty="0" smtClean="0"/>
          </a:p>
          <a:p>
            <a:r>
              <a:rPr lang="en-US" altLang="en-US" sz="2400" dirty="0" smtClean="0"/>
              <a:t>The </a:t>
            </a:r>
            <a:r>
              <a:rPr lang="en-US" altLang="en-US" sz="2400" dirty="0"/>
              <a:t>patient’s roommate </a:t>
            </a:r>
            <a:r>
              <a:rPr lang="en-US" altLang="en-US" sz="2400" dirty="0" smtClean="0"/>
              <a:t>is also </a:t>
            </a:r>
            <a:r>
              <a:rPr lang="en-US" altLang="en-US" sz="2400" dirty="0"/>
              <a:t>feeling bad with severe stomach cramping and is still in the </a:t>
            </a:r>
            <a:r>
              <a:rPr lang="en-US" altLang="en-US" sz="2400" dirty="0" smtClean="0"/>
              <a:t>dormitory.   </a:t>
            </a:r>
            <a:r>
              <a:rPr lang="en-US" altLang="en-US" sz="2400" dirty="0"/>
              <a:t>The </a:t>
            </a:r>
            <a:r>
              <a:rPr lang="en-US" altLang="en-US" sz="2400" dirty="0" smtClean="0"/>
              <a:t>local health department </a:t>
            </a:r>
            <a:r>
              <a:rPr lang="en-US" altLang="en-US" sz="2400" dirty="0"/>
              <a:t>has been notified and contact tracing at the college has begun. </a:t>
            </a:r>
            <a:endParaRPr lang="en-US" altLang="en-US" sz="2400" dirty="0" smtClean="0"/>
          </a:p>
          <a:p>
            <a:r>
              <a:rPr lang="en-US" altLang="en-US" sz="2400" dirty="0" smtClean="0"/>
              <a:t>Local and national press have arrived and are </a:t>
            </a:r>
            <a:r>
              <a:rPr lang="en-US" altLang="en-US" sz="2400" dirty="0"/>
              <a:t>in your ED as they have heard that your hospital has a patient with Ebola. </a:t>
            </a:r>
          </a:p>
          <a:p>
            <a:r>
              <a:rPr lang="en-US" altLang="en-US" sz="2400" dirty="0" smtClean="0"/>
              <a:t>Staff </a:t>
            </a:r>
            <a:r>
              <a:rPr lang="en-US" altLang="en-US" sz="2400" dirty="0"/>
              <a:t>working in the hospital are getting word that </a:t>
            </a:r>
            <a:r>
              <a:rPr lang="en-US" altLang="en-US" sz="2400" dirty="0" smtClean="0"/>
              <a:t>there is </a:t>
            </a:r>
            <a:r>
              <a:rPr lang="en-US" altLang="en-US" sz="2400" dirty="0"/>
              <a:t>an Ebola patient in the facility and they are very </a:t>
            </a:r>
            <a:r>
              <a:rPr lang="en-US" altLang="en-US" sz="2400" dirty="0" smtClean="0"/>
              <a:t>worried </a:t>
            </a:r>
            <a:r>
              <a:rPr lang="en-US" altLang="en-US" sz="2400" dirty="0"/>
              <a:t>about getting the disease.</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440"/>
            <a:ext cx="2590800" cy="1447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071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p:txBody>
          <a:bodyPr/>
          <a:lstStyle/>
          <a:p>
            <a:r>
              <a:rPr lang="en-US" altLang="en-US" dirty="0" smtClean="0"/>
              <a:t>Discussion Questions</a:t>
            </a:r>
          </a:p>
        </p:txBody>
      </p:sp>
      <p:sp>
        <p:nvSpPr>
          <p:cNvPr id="2" name="Content Placeholder 1"/>
          <p:cNvSpPr>
            <a:spLocks noGrp="1"/>
          </p:cNvSpPr>
          <p:nvPr>
            <p:ph idx="1"/>
          </p:nvPr>
        </p:nvSpPr>
        <p:spPr/>
        <p:txBody>
          <a:bodyPr/>
          <a:lstStyle/>
          <a:p>
            <a:r>
              <a:rPr lang="en-US" dirty="0" smtClean="0"/>
              <a:t>What infection control requirements and instructions should be communicated to staff for putting on and removing PPE?</a:t>
            </a:r>
          </a:p>
          <a:p>
            <a:r>
              <a:rPr lang="en-US" dirty="0" smtClean="0"/>
              <a:t>What is your current inventory of needed PPE and testing supplies?</a:t>
            </a:r>
          </a:p>
          <a:p>
            <a:r>
              <a:rPr lang="en-US" dirty="0" smtClean="0"/>
              <a:t>How will the press be managed?</a:t>
            </a:r>
          </a:p>
          <a:p>
            <a:r>
              <a:rPr lang="en-US" dirty="0" smtClean="0"/>
              <a:t>What messages will you give to your staff? How will that be communicated?</a:t>
            </a:r>
          </a:p>
          <a:p>
            <a:r>
              <a:rPr lang="en-US" dirty="0" smtClean="0"/>
              <a:t>What external partner communication is occurring?</a:t>
            </a:r>
          </a:p>
          <a:p>
            <a:endParaRPr lang="en-US" dirty="0"/>
          </a:p>
        </p:txBody>
      </p:sp>
    </p:spTree>
    <p:extLst>
      <p:ext uri="{BB962C8B-B14F-4D97-AF65-F5344CB8AC3E}">
        <p14:creationId xmlns:p14="http://schemas.microsoft.com/office/powerpoint/2010/main" val="1582788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a:t>
            </a:r>
            <a:endParaRPr lang="en-US" dirty="0"/>
          </a:p>
        </p:txBody>
      </p:sp>
      <p:sp>
        <p:nvSpPr>
          <p:cNvPr id="3" name="Content Placeholder 2"/>
          <p:cNvSpPr>
            <a:spLocks noGrp="1"/>
          </p:cNvSpPr>
          <p:nvPr>
            <p:ph idx="1"/>
          </p:nvPr>
        </p:nvSpPr>
        <p:spPr/>
        <p:txBody>
          <a:bodyPr/>
          <a:lstStyle/>
          <a:p>
            <a:r>
              <a:rPr lang="en-US" altLang="en-US" dirty="0" smtClean="0"/>
              <a:t>The patient has tested positive for Ebola.</a:t>
            </a:r>
          </a:p>
          <a:p>
            <a:r>
              <a:rPr lang="en-US" altLang="en-US" dirty="0" smtClean="0"/>
              <a:t>He continues </a:t>
            </a:r>
            <a:r>
              <a:rPr lang="en-US" altLang="en-US" dirty="0"/>
              <a:t>to deteriorate. </a:t>
            </a:r>
            <a:endParaRPr lang="en-US" altLang="en-US" dirty="0" smtClean="0"/>
          </a:p>
          <a:p>
            <a:r>
              <a:rPr lang="en-US" dirty="0" smtClean="0"/>
              <a:t>A surge of patients has arrived in the ED as they were seen in your hospital earlier that week and are afraid that they have contracted Ebola from an infected waiting room.</a:t>
            </a:r>
            <a:endParaRPr lang="en-US" dirty="0"/>
          </a:p>
        </p:txBody>
      </p:sp>
    </p:spTree>
    <p:extLst>
      <p:ext uri="{BB962C8B-B14F-4D97-AF65-F5344CB8AC3E}">
        <p14:creationId xmlns:p14="http://schemas.microsoft.com/office/powerpoint/2010/main" val="1135378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a:xfrm>
            <a:off x="457200" y="609600"/>
            <a:ext cx="8229600" cy="762000"/>
          </a:xfrm>
        </p:spPr>
        <p:txBody>
          <a:bodyPr/>
          <a:lstStyle/>
          <a:p>
            <a:r>
              <a:rPr lang="en-US" altLang="en-US" dirty="0" smtClean="0"/>
              <a:t>Discussion Questions</a:t>
            </a:r>
          </a:p>
        </p:txBody>
      </p:sp>
      <p:sp>
        <p:nvSpPr>
          <p:cNvPr id="2" name="Content Placeholder 1"/>
          <p:cNvSpPr>
            <a:spLocks noGrp="1"/>
          </p:cNvSpPr>
          <p:nvPr>
            <p:ph idx="1"/>
          </p:nvPr>
        </p:nvSpPr>
        <p:spPr>
          <a:xfrm>
            <a:off x="457200" y="1524000"/>
            <a:ext cx="8229600" cy="3962400"/>
          </a:xfrm>
        </p:spPr>
        <p:txBody>
          <a:bodyPr/>
          <a:lstStyle/>
          <a:p>
            <a:r>
              <a:rPr lang="en-US" dirty="0" smtClean="0"/>
              <a:t>How will the patient’s waste (biohazard, sheets, curtains, towels, etc.) be managed?</a:t>
            </a:r>
          </a:p>
          <a:p>
            <a:r>
              <a:rPr lang="en-US" dirty="0" smtClean="0"/>
              <a:t>Are there any precautions to be taken with the staff who may have been exposed?</a:t>
            </a:r>
          </a:p>
          <a:p>
            <a:pPr lvl="1"/>
            <a:r>
              <a:rPr lang="en-US" dirty="0" smtClean="0"/>
              <a:t>Registration staff</a:t>
            </a:r>
          </a:p>
          <a:p>
            <a:pPr lvl="1"/>
            <a:r>
              <a:rPr lang="en-US" dirty="0" smtClean="0"/>
              <a:t>Transporters</a:t>
            </a:r>
          </a:p>
          <a:p>
            <a:pPr lvl="1"/>
            <a:r>
              <a:rPr lang="en-US" dirty="0" smtClean="0"/>
              <a:t>Clinical and physical caretakers</a:t>
            </a:r>
          </a:p>
          <a:p>
            <a:pPr lvl="1"/>
            <a:r>
              <a:rPr lang="en-US" dirty="0" smtClean="0"/>
              <a:t>Housekeepers</a:t>
            </a:r>
          </a:p>
          <a:p>
            <a:pPr lvl="1"/>
            <a:r>
              <a:rPr lang="en-US" dirty="0" smtClean="0"/>
              <a:t>Lab personnel</a:t>
            </a:r>
          </a:p>
          <a:p>
            <a:pPr lvl="1"/>
            <a:r>
              <a:rPr lang="en-US" dirty="0" smtClean="0"/>
              <a:t>Others?</a:t>
            </a:r>
          </a:p>
          <a:p>
            <a:endParaRPr lang="en-US" dirty="0"/>
          </a:p>
        </p:txBody>
      </p:sp>
    </p:spTree>
    <p:extLst>
      <p:ext uri="{BB962C8B-B14F-4D97-AF65-F5344CB8AC3E}">
        <p14:creationId xmlns:p14="http://schemas.microsoft.com/office/powerpoint/2010/main" val="194826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0"/>
          <p:cNvSpPr txBox="1">
            <a:spLocks noChangeArrowheads="1"/>
          </p:cNvSpPr>
          <p:nvPr/>
        </p:nvSpPr>
        <p:spPr bwMode="auto">
          <a:xfrm>
            <a:off x="0" y="2286000"/>
            <a:ext cx="7391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a:p>
            <a:pPr eaLnBrk="1" hangingPunct="1">
              <a:buFont typeface="Arial" pitchFamily="34" charset="0"/>
              <a:buChar char="•"/>
            </a:pPr>
            <a:endParaRPr lang="en-US" altLang="en-US"/>
          </a:p>
        </p:txBody>
      </p:sp>
      <p:sp>
        <p:nvSpPr>
          <p:cNvPr id="23555" name="AutoShape 10" descr="Emergency Drill"/>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23556" name="AutoShape 12" descr="Emergency Drill"/>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pic>
        <p:nvPicPr>
          <p:cNvPr id="23557" name="Picture 13" descr="http://www.ebolawarning.org/wp-content/uploads/2014/08/Symptoms_of_ebola-297x3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65112"/>
            <a:ext cx="3895725" cy="468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itle 1"/>
          <p:cNvSpPr>
            <a:spLocks noGrp="1"/>
          </p:cNvSpPr>
          <p:nvPr>
            <p:ph type="title"/>
          </p:nvPr>
        </p:nvSpPr>
        <p:spPr>
          <a:xfrm>
            <a:off x="457200" y="609600"/>
            <a:ext cx="8229600" cy="685800"/>
          </a:xfrm>
        </p:spPr>
        <p:txBody>
          <a:bodyPr/>
          <a:lstStyle/>
          <a:p>
            <a:r>
              <a:rPr lang="en-US" altLang="en-US" dirty="0" err="1" smtClean="0"/>
              <a:t>Hotwash</a:t>
            </a:r>
            <a:endParaRPr lang="en-US" altLang="en-US" dirty="0" smtClean="0"/>
          </a:p>
        </p:txBody>
      </p:sp>
      <p:sp>
        <p:nvSpPr>
          <p:cNvPr id="3" name="Content Placeholder 2"/>
          <p:cNvSpPr>
            <a:spLocks noGrp="1"/>
          </p:cNvSpPr>
          <p:nvPr>
            <p:ph idx="1"/>
          </p:nvPr>
        </p:nvSpPr>
        <p:spPr>
          <a:xfrm>
            <a:off x="457200" y="1828800"/>
            <a:ext cx="4648200" cy="3962400"/>
          </a:xfrm>
        </p:spPr>
        <p:txBody>
          <a:bodyPr/>
          <a:lstStyle/>
          <a:p>
            <a:r>
              <a:rPr lang="en-US" dirty="0" smtClean="0"/>
              <a:t>What went well?</a:t>
            </a:r>
          </a:p>
          <a:p>
            <a:r>
              <a:rPr lang="en-US" dirty="0" smtClean="0"/>
              <a:t>What did not go well?</a:t>
            </a:r>
          </a:p>
          <a:p>
            <a:pPr lvl="1"/>
            <a:r>
              <a:rPr lang="en-US" dirty="0" smtClean="0"/>
              <a:t>Gaps in plans, procedure, equipment, capabilities?</a:t>
            </a:r>
          </a:p>
          <a:p>
            <a:pPr lvl="1"/>
            <a:r>
              <a:rPr lang="en-US" dirty="0" smtClean="0"/>
              <a:t>Training needs identified?</a:t>
            </a:r>
          </a:p>
          <a:p>
            <a:pPr lvl="1"/>
            <a:r>
              <a:rPr lang="en-US" dirty="0" smtClean="0"/>
              <a:t>What do you need to do to ensure you are prepared?</a:t>
            </a:r>
            <a:endParaRPr lang="en-US" dirty="0"/>
          </a:p>
        </p:txBody>
      </p:sp>
    </p:spTree>
    <p:extLst>
      <p:ext uri="{BB962C8B-B14F-4D97-AF65-F5344CB8AC3E}">
        <p14:creationId xmlns:p14="http://schemas.microsoft.com/office/powerpoint/2010/main" val="1280542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for Information</a:t>
            </a:r>
            <a:endParaRPr lang="en-US" dirty="0"/>
          </a:p>
        </p:txBody>
      </p:sp>
      <p:sp>
        <p:nvSpPr>
          <p:cNvPr id="3" name="Content Placeholder 2"/>
          <p:cNvSpPr>
            <a:spLocks noGrp="1"/>
          </p:cNvSpPr>
          <p:nvPr>
            <p:ph idx="1"/>
          </p:nvPr>
        </p:nvSpPr>
        <p:spPr/>
        <p:txBody>
          <a:bodyPr/>
          <a:lstStyle/>
          <a:p>
            <a:pPr>
              <a:lnSpc>
                <a:spcPct val="150000"/>
              </a:lnSpc>
            </a:pPr>
            <a:r>
              <a:rPr lang="en-US" dirty="0">
                <a:hlinkClick r:id="rId2"/>
              </a:rPr>
              <a:t>http://www.cdc.gov/vhf/ebola</a:t>
            </a:r>
            <a:r>
              <a:rPr lang="en-US" dirty="0" smtClean="0">
                <a:hlinkClick r:id="rId2"/>
              </a:rPr>
              <a:t>/</a:t>
            </a:r>
            <a:endParaRPr lang="en-US" dirty="0" smtClean="0"/>
          </a:p>
          <a:p>
            <a:pPr>
              <a:lnSpc>
                <a:spcPct val="150000"/>
              </a:lnSpc>
            </a:pPr>
            <a:r>
              <a:rPr lang="en-US" dirty="0">
                <a:hlinkClick r:id="rId3"/>
              </a:rPr>
              <a:t>http://</a:t>
            </a:r>
            <a:r>
              <a:rPr lang="en-US" dirty="0" smtClean="0">
                <a:hlinkClick r:id="rId3"/>
              </a:rPr>
              <a:t>www.cdc.gov/vhf/ebola/pdf/hospital-checklist-ebola-preparedness.pdf</a:t>
            </a:r>
            <a:r>
              <a:rPr lang="en-US" dirty="0" smtClean="0"/>
              <a:t> </a:t>
            </a:r>
          </a:p>
          <a:p>
            <a:pPr>
              <a:lnSpc>
                <a:spcPct val="150000"/>
              </a:lnSpc>
            </a:pPr>
            <a:r>
              <a:rPr lang="en-US" dirty="0" smtClean="0">
                <a:hlinkClick r:id="rId4"/>
              </a:rPr>
              <a:t>http</a:t>
            </a:r>
            <a:r>
              <a:rPr lang="en-US" dirty="0">
                <a:hlinkClick r:id="rId4"/>
              </a:rPr>
              <a:t>://</a:t>
            </a:r>
            <a:r>
              <a:rPr lang="en-US" dirty="0" smtClean="0">
                <a:hlinkClick r:id="rId4"/>
              </a:rPr>
              <a:t>health.mo.gov/emergencies/ert/med/hemorrhagic.php</a:t>
            </a:r>
            <a:r>
              <a:rPr lang="en-US" dirty="0" smtClean="0"/>
              <a:t> </a:t>
            </a:r>
            <a:endParaRPr lang="en-US" dirty="0"/>
          </a:p>
        </p:txBody>
      </p:sp>
    </p:spTree>
    <p:extLst>
      <p:ext uri="{BB962C8B-B14F-4D97-AF65-F5344CB8AC3E}">
        <p14:creationId xmlns:p14="http://schemas.microsoft.com/office/powerpoint/2010/main" val="1542064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lstStyle/>
          <a:p>
            <a:pPr marL="0" indent="0">
              <a:buNone/>
            </a:pPr>
            <a:r>
              <a:rPr lang="en-US" dirty="0"/>
              <a:t>To provide a forum for Missouri hospitals to discuss and evaluate their level of preparedness, to include plans, equipment, and training, for a suspected Ebola Virus Disease (EVD) patient.</a:t>
            </a:r>
          </a:p>
          <a:p>
            <a:endParaRPr lang="en-US" dirty="0"/>
          </a:p>
        </p:txBody>
      </p:sp>
      <p:pic>
        <p:nvPicPr>
          <p:cNvPr id="4" name="Picture 3" descr="H:\1\drill\EmergencyExercise_web_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962400"/>
            <a:ext cx="396240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0913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33400"/>
          </a:xfrm>
        </p:spPr>
        <p:txBody>
          <a:bodyPr/>
          <a:lstStyle/>
          <a:p>
            <a:r>
              <a:rPr lang="en-US" dirty="0" smtClean="0"/>
              <a:t>Objectives</a:t>
            </a:r>
            <a:endParaRPr lang="en-US" dirty="0"/>
          </a:p>
        </p:txBody>
      </p:sp>
      <p:sp>
        <p:nvSpPr>
          <p:cNvPr id="3" name="Content Placeholder 2"/>
          <p:cNvSpPr>
            <a:spLocks noGrp="1"/>
          </p:cNvSpPr>
          <p:nvPr>
            <p:ph idx="1"/>
          </p:nvPr>
        </p:nvSpPr>
        <p:spPr>
          <a:xfrm>
            <a:off x="457200" y="1143000"/>
            <a:ext cx="8153400" cy="4475455"/>
          </a:xfrm>
        </p:spPr>
        <p:txBody>
          <a:bodyPr/>
          <a:lstStyle/>
          <a:p>
            <a:pPr marL="234950" indent="-234950">
              <a:buFont typeface="Arial" charset="0"/>
              <a:buChar char="•"/>
              <a:defRPr/>
            </a:pPr>
            <a:r>
              <a:rPr lang="en-US" altLang="en-US" b="1" dirty="0" smtClean="0">
                <a:latin typeface="Arial" charset="0"/>
              </a:rPr>
              <a:t>Detect</a:t>
            </a:r>
            <a:r>
              <a:rPr lang="en-US" altLang="en-US" dirty="0" smtClean="0">
                <a:latin typeface="Arial" charset="0"/>
              </a:rPr>
              <a:t> - discuss </a:t>
            </a:r>
            <a:r>
              <a:rPr lang="en-US" altLang="en-US" dirty="0">
                <a:latin typeface="Arial" charset="0"/>
              </a:rPr>
              <a:t>patient detection - screening, case identification, </a:t>
            </a:r>
            <a:r>
              <a:rPr lang="en-US" altLang="en-US" dirty="0" smtClean="0">
                <a:latin typeface="Arial" charset="0"/>
              </a:rPr>
              <a:t>and testing </a:t>
            </a:r>
            <a:r>
              <a:rPr lang="en-US" altLang="en-US" dirty="0">
                <a:latin typeface="Arial" charset="0"/>
              </a:rPr>
              <a:t>protocols</a:t>
            </a:r>
          </a:p>
          <a:p>
            <a:pPr marL="234950" indent="-234950">
              <a:buFont typeface="Arial" charset="0"/>
              <a:buChar char="•"/>
              <a:defRPr/>
            </a:pPr>
            <a:r>
              <a:rPr lang="en-US" altLang="en-US" b="1" dirty="0" smtClean="0">
                <a:latin typeface="Arial" charset="0"/>
              </a:rPr>
              <a:t>Protect</a:t>
            </a:r>
            <a:r>
              <a:rPr lang="en-US" altLang="en-US" dirty="0" smtClean="0">
                <a:latin typeface="Arial" charset="0"/>
              </a:rPr>
              <a:t> - discuss </a:t>
            </a:r>
            <a:r>
              <a:rPr lang="en-US" altLang="en-US" dirty="0">
                <a:latin typeface="Arial" charset="0"/>
              </a:rPr>
              <a:t>infection control measures to </a:t>
            </a:r>
            <a:r>
              <a:rPr lang="en-US" altLang="en-US" dirty="0" smtClean="0">
                <a:latin typeface="Arial" charset="0"/>
              </a:rPr>
              <a:t>minimize spread</a:t>
            </a:r>
            <a:endParaRPr lang="en-US" altLang="en-US" dirty="0">
              <a:latin typeface="Arial" charset="0"/>
            </a:endParaRPr>
          </a:p>
          <a:p>
            <a:pPr marL="234950" indent="-234950">
              <a:buFont typeface="Arial" charset="0"/>
              <a:buChar char="•"/>
              <a:defRPr/>
            </a:pPr>
            <a:r>
              <a:rPr lang="en-US" altLang="en-US" b="1" dirty="0" smtClean="0">
                <a:latin typeface="Arial" charset="0"/>
              </a:rPr>
              <a:t>Respond</a:t>
            </a:r>
            <a:r>
              <a:rPr lang="en-US" altLang="en-US" dirty="0" smtClean="0">
                <a:latin typeface="Arial" charset="0"/>
              </a:rPr>
              <a:t> - Discuss </a:t>
            </a:r>
            <a:r>
              <a:rPr lang="en-US" altLang="en-US" dirty="0">
                <a:latin typeface="Arial" charset="0"/>
              </a:rPr>
              <a:t>critical </a:t>
            </a:r>
            <a:r>
              <a:rPr lang="en-US" altLang="en-US" dirty="0" smtClean="0">
                <a:latin typeface="Arial" charset="0"/>
              </a:rPr>
              <a:t>notifications </a:t>
            </a:r>
            <a:r>
              <a:rPr lang="en-US" altLang="en-US" dirty="0">
                <a:latin typeface="Arial" charset="0"/>
              </a:rPr>
              <a:t>and </a:t>
            </a:r>
            <a:r>
              <a:rPr lang="en-US" altLang="en-US" dirty="0" smtClean="0">
                <a:latin typeface="Arial" charset="0"/>
              </a:rPr>
              <a:t>communication, patient care, and environmental concerns</a:t>
            </a:r>
            <a:endParaRPr lang="en-US" altLang="en-US" dirty="0">
              <a:latin typeface="Arial" charset="0"/>
            </a:endParaRPr>
          </a:p>
          <a:p>
            <a:pPr marL="234950" indent="-234950">
              <a:buFont typeface="Arial" charset="0"/>
              <a:buChar char="•"/>
              <a:defRPr/>
            </a:pPr>
            <a:r>
              <a:rPr lang="en-US" altLang="en-US" dirty="0" smtClean="0">
                <a:latin typeface="Arial" charset="0"/>
              </a:rPr>
              <a:t>Identify </a:t>
            </a:r>
            <a:r>
              <a:rPr lang="en-US" altLang="en-US" dirty="0">
                <a:latin typeface="Arial" charset="0"/>
              </a:rPr>
              <a:t>gaps in preparedness for Ebola - plans, procedures, training, </a:t>
            </a:r>
            <a:r>
              <a:rPr lang="en-US" altLang="en-US" dirty="0" smtClean="0">
                <a:latin typeface="Arial" charset="0"/>
              </a:rPr>
              <a:t>supplies, and </a:t>
            </a:r>
            <a:r>
              <a:rPr lang="en-US" altLang="en-US" dirty="0">
                <a:latin typeface="Arial" charset="0"/>
              </a:rPr>
              <a:t>equipment</a:t>
            </a: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5209227"/>
            <a:ext cx="3267075" cy="1534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1843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mtClean="0"/>
              <a:t>Exercise Instructions</a:t>
            </a:r>
            <a:endParaRPr lang="en-US" dirty="0"/>
          </a:p>
        </p:txBody>
      </p:sp>
      <p:sp>
        <p:nvSpPr>
          <p:cNvPr id="3" name="Content Placeholder 2"/>
          <p:cNvSpPr>
            <a:spLocks noGrp="1"/>
          </p:cNvSpPr>
          <p:nvPr>
            <p:ph idx="1"/>
          </p:nvPr>
        </p:nvSpPr>
        <p:spPr/>
        <p:txBody>
          <a:bodyPr/>
          <a:lstStyle/>
          <a:p>
            <a:r>
              <a:rPr lang="en-US" altLang="en-US" dirty="0" smtClean="0"/>
              <a:t>This is an exercise based on a possible event.</a:t>
            </a:r>
          </a:p>
          <a:p>
            <a:r>
              <a:rPr lang="en-US" altLang="en-US" dirty="0" smtClean="0"/>
              <a:t>Process the information just as you would in a real-life incident.  </a:t>
            </a:r>
          </a:p>
          <a:p>
            <a:r>
              <a:rPr lang="en-US" altLang="en-US" dirty="0" smtClean="0"/>
              <a:t>Participation is the key to making this exercise a success.</a:t>
            </a:r>
          </a:p>
          <a:p>
            <a:r>
              <a:rPr lang="en-US" altLang="en-US" dirty="0" smtClean="0"/>
              <a:t>Feel free to make valid assumptions based on the information provided.</a:t>
            </a:r>
          </a:p>
          <a:p>
            <a:r>
              <a:rPr lang="en-US" altLang="en-US" dirty="0" smtClean="0"/>
              <a:t>Respond based on your knowledge of current plans and capabilities (you may use only existing assets).</a:t>
            </a:r>
            <a:endParaRPr lang="en-US" altLang="en-US" dirty="0"/>
          </a:p>
        </p:txBody>
      </p:sp>
    </p:spTree>
    <p:extLst>
      <p:ext uri="{BB962C8B-B14F-4D97-AF65-F5344CB8AC3E}">
        <p14:creationId xmlns:p14="http://schemas.microsoft.com/office/powerpoint/2010/main" val="3502872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of Engagement</a:t>
            </a:r>
            <a:endParaRPr lang="en-US" dirty="0"/>
          </a:p>
        </p:txBody>
      </p:sp>
      <p:sp>
        <p:nvSpPr>
          <p:cNvPr id="3" name="Content Placeholder 2"/>
          <p:cNvSpPr>
            <a:spLocks noGrp="1"/>
          </p:cNvSpPr>
          <p:nvPr>
            <p:ph idx="1"/>
          </p:nvPr>
        </p:nvSpPr>
        <p:spPr/>
        <p:txBody>
          <a:bodyPr/>
          <a:lstStyle/>
          <a:p>
            <a:pPr marL="234950" indent="-234950">
              <a:buFont typeface="Arial" charset="0"/>
              <a:buChar char="•"/>
              <a:defRPr/>
            </a:pPr>
            <a:r>
              <a:rPr lang="en-US" altLang="en-US" dirty="0">
                <a:latin typeface="Arial" charset="0"/>
              </a:rPr>
              <a:t>This is an open, low-stress, no-fault environment.</a:t>
            </a:r>
          </a:p>
          <a:p>
            <a:pPr marL="234950" indent="-234950">
              <a:buFont typeface="Arial" charset="0"/>
              <a:buChar char="•"/>
              <a:defRPr/>
            </a:pPr>
            <a:r>
              <a:rPr lang="en-US" altLang="en-US" dirty="0" smtClean="0">
                <a:latin typeface="Arial" charset="0"/>
              </a:rPr>
              <a:t>Offer </a:t>
            </a:r>
            <a:r>
              <a:rPr lang="en-US" altLang="en-US" dirty="0">
                <a:latin typeface="Arial" charset="0"/>
              </a:rPr>
              <a:t>any suggestions or recommended actions that could improve response and preparedness efforts.</a:t>
            </a:r>
          </a:p>
          <a:p>
            <a:pPr marL="234950" indent="-234950">
              <a:buFont typeface="Arial" charset="0"/>
              <a:buChar char="•"/>
              <a:defRPr/>
            </a:pPr>
            <a:r>
              <a:rPr lang="en-US" altLang="en-US" dirty="0" smtClean="0">
                <a:latin typeface="Arial" charset="0"/>
              </a:rPr>
              <a:t>Be </a:t>
            </a:r>
            <a:r>
              <a:rPr lang="en-US" altLang="en-US" dirty="0">
                <a:latin typeface="Arial" charset="0"/>
              </a:rPr>
              <a:t>respectful of others as varying viewpoints, even disagreements, may occur.</a:t>
            </a:r>
          </a:p>
          <a:p>
            <a:endParaRPr lang="en-US" dirty="0"/>
          </a:p>
        </p:txBody>
      </p:sp>
    </p:spTree>
    <p:extLst>
      <p:ext uri="{BB962C8B-B14F-4D97-AF65-F5344CB8AC3E}">
        <p14:creationId xmlns:p14="http://schemas.microsoft.com/office/powerpoint/2010/main" val="1854243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lstStyle/>
          <a:p>
            <a:r>
              <a:rPr lang="en-US" dirty="0" smtClean="0"/>
              <a:t>Scenario</a:t>
            </a:r>
            <a:endParaRPr lang="en-US" dirty="0"/>
          </a:p>
        </p:txBody>
      </p:sp>
      <p:sp>
        <p:nvSpPr>
          <p:cNvPr id="3" name="Content Placeholder 2"/>
          <p:cNvSpPr>
            <a:spLocks noGrp="1"/>
          </p:cNvSpPr>
          <p:nvPr>
            <p:ph idx="1"/>
          </p:nvPr>
        </p:nvSpPr>
        <p:spPr>
          <a:xfrm>
            <a:off x="381000" y="990600"/>
            <a:ext cx="4876800" cy="3962400"/>
          </a:xfrm>
        </p:spPr>
        <p:txBody>
          <a:bodyPr/>
          <a:lstStyle/>
          <a:p>
            <a:pPr>
              <a:spcBef>
                <a:spcPct val="0"/>
              </a:spcBef>
              <a:defRPr/>
            </a:pPr>
            <a:r>
              <a:rPr lang="en-US" altLang="en-US" sz="2000" dirty="0">
                <a:latin typeface="Arial" charset="0"/>
              </a:rPr>
              <a:t>At 7pm on Friday, a 23 year-old male presented to the Emergency Department with a three-day history of fever (101.5), muscle pain and severe headache.  His past medical history is unknown. </a:t>
            </a:r>
          </a:p>
          <a:p>
            <a:pPr>
              <a:spcBef>
                <a:spcPct val="0"/>
              </a:spcBef>
              <a:defRPr/>
            </a:pPr>
            <a:r>
              <a:rPr lang="en-US" altLang="en-US" sz="2000" dirty="0" smtClean="0">
                <a:latin typeface="Arial" charset="0"/>
              </a:rPr>
              <a:t>Vitals/Symptoms</a:t>
            </a:r>
            <a:r>
              <a:rPr lang="en-US" altLang="en-US" sz="2000" dirty="0">
                <a:latin typeface="Arial" charset="0"/>
              </a:rPr>
              <a:t>:</a:t>
            </a:r>
          </a:p>
          <a:p>
            <a:pPr marL="800100" lvl="1" indent="-342900">
              <a:spcBef>
                <a:spcPct val="0"/>
              </a:spcBef>
              <a:defRPr/>
            </a:pPr>
            <a:r>
              <a:rPr lang="en-US" altLang="en-US" sz="2000" dirty="0">
                <a:latin typeface="Arial" charset="0"/>
              </a:rPr>
              <a:t>Temp 101.5</a:t>
            </a:r>
          </a:p>
          <a:p>
            <a:pPr marL="800100" lvl="1" indent="-342900">
              <a:spcBef>
                <a:spcPct val="0"/>
              </a:spcBef>
              <a:defRPr/>
            </a:pPr>
            <a:r>
              <a:rPr lang="en-US" altLang="en-US" sz="2000" dirty="0">
                <a:latin typeface="Arial" charset="0"/>
              </a:rPr>
              <a:t>Headache</a:t>
            </a:r>
          </a:p>
          <a:p>
            <a:pPr marL="800100" lvl="1" indent="-342900">
              <a:spcBef>
                <a:spcPct val="0"/>
              </a:spcBef>
              <a:defRPr/>
            </a:pPr>
            <a:r>
              <a:rPr lang="en-US" altLang="en-US" sz="2000" dirty="0">
                <a:latin typeface="Arial" charset="0"/>
              </a:rPr>
              <a:t>Muscle pain</a:t>
            </a:r>
          </a:p>
          <a:p>
            <a:pPr marL="800100" lvl="1" indent="-342900">
              <a:spcBef>
                <a:spcPct val="0"/>
              </a:spcBef>
              <a:defRPr/>
            </a:pPr>
            <a:r>
              <a:rPr lang="en-US" altLang="en-US" sz="2000" dirty="0">
                <a:latin typeface="Arial" charset="0"/>
              </a:rPr>
              <a:t>Abdominal cramps</a:t>
            </a:r>
          </a:p>
          <a:p>
            <a:pPr>
              <a:spcBef>
                <a:spcPct val="0"/>
              </a:spcBef>
              <a:defRPr/>
            </a:pPr>
            <a:r>
              <a:rPr lang="en-US" altLang="en-US" sz="2000" dirty="0" smtClean="0">
                <a:latin typeface="Arial" charset="0"/>
              </a:rPr>
              <a:t>The </a:t>
            </a:r>
            <a:r>
              <a:rPr lang="en-US" altLang="en-US" sz="2000" dirty="0">
                <a:latin typeface="Arial" charset="0"/>
              </a:rPr>
              <a:t>patient sat in the waiting room for 10 minutes with 15 other patients before he checked in at the registration desk</a:t>
            </a:r>
            <a:r>
              <a:rPr lang="en-US" altLang="en-US" sz="2000" dirty="0" smtClean="0">
                <a:latin typeface="Arial" charset="0"/>
              </a:rPr>
              <a:t>.</a:t>
            </a:r>
          </a:p>
          <a:p>
            <a:pPr>
              <a:spcBef>
                <a:spcPct val="0"/>
              </a:spcBef>
              <a:defRPr/>
            </a:pPr>
            <a:r>
              <a:rPr lang="en-US" altLang="en-US" sz="2000" dirty="0" smtClean="0">
                <a:latin typeface="Arial" charset="0"/>
              </a:rPr>
              <a:t>He vomited on the desk while he was speaking with the clerk at registration.</a:t>
            </a:r>
            <a:endParaRPr lang="en-US" altLang="en-US" sz="2000" dirty="0">
              <a:latin typeface="Arial" charset="0"/>
            </a:endParaRP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4988" y="1828800"/>
            <a:ext cx="3687763" cy="268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988" y="4724400"/>
            <a:ext cx="3700463"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737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en-US" dirty="0"/>
          </a:p>
        </p:txBody>
      </p:sp>
      <p:sp>
        <p:nvSpPr>
          <p:cNvPr id="3" name="Content Placeholder 2"/>
          <p:cNvSpPr>
            <a:spLocks noGrp="1"/>
          </p:cNvSpPr>
          <p:nvPr>
            <p:ph idx="1"/>
          </p:nvPr>
        </p:nvSpPr>
        <p:spPr/>
        <p:txBody>
          <a:bodyPr/>
          <a:lstStyle/>
          <a:p>
            <a:pPr marL="234950" indent="-234950">
              <a:buFont typeface="Arial" pitchFamily="34" charset="0"/>
              <a:buChar char="•"/>
              <a:defRPr/>
            </a:pPr>
            <a:r>
              <a:rPr lang="en-US" altLang="en-US" dirty="0"/>
              <a:t>How would this patient be handled at your facility?</a:t>
            </a:r>
          </a:p>
          <a:p>
            <a:pPr marL="234950" indent="-234950">
              <a:buFont typeface="Arial" pitchFamily="34" charset="0"/>
              <a:buChar char="•"/>
              <a:defRPr/>
            </a:pPr>
            <a:r>
              <a:rPr lang="en-US" dirty="0" smtClean="0"/>
              <a:t>What </a:t>
            </a:r>
            <a:r>
              <a:rPr lang="en-US" dirty="0"/>
              <a:t>symptom related questions would you ask this patient?</a:t>
            </a:r>
          </a:p>
          <a:p>
            <a:pPr marL="234950" indent="-234950">
              <a:buFont typeface="Arial" pitchFamily="34" charset="0"/>
              <a:buChar char="•"/>
              <a:defRPr/>
            </a:pPr>
            <a:r>
              <a:rPr lang="en-US" dirty="0" smtClean="0"/>
              <a:t>What </a:t>
            </a:r>
            <a:r>
              <a:rPr lang="en-US" dirty="0"/>
              <a:t>travel history questions would you ask this patient?</a:t>
            </a:r>
          </a:p>
          <a:p>
            <a:pPr marL="234950" indent="-234950">
              <a:buFont typeface="Arial" pitchFamily="34" charset="0"/>
              <a:buChar char="•"/>
              <a:defRPr/>
            </a:pPr>
            <a:r>
              <a:rPr lang="en-US" dirty="0" smtClean="0"/>
              <a:t>Would </a:t>
            </a:r>
            <a:r>
              <a:rPr lang="en-US" dirty="0"/>
              <a:t>this patient be treated differently than the other patients in your waiting room?</a:t>
            </a:r>
          </a:p>
          <a:p>
            <a:pPr marL="234950" indent="-234950">
              <a:buFont typeface="Arial" pitchFamily="34" charset="0"/>
              <a:buChar char="•"/>
              <a:defRPr/>
            </a:pPr>
            <a:r>
              <a:rPr lang="en-US" dirty="0" smtClean="0"/>
              <a:t>Would </a:t>
            </a:r>
            <a:r>
              <a:rPr lang="en-US" dirty="0"/>
              <a:t>you do anything at this point with the other patients in the waiting room?</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52400"/>
            <a:ext cx="2438400"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248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33400"/>
          </a:xfrm>
        </p:spPr>
        <p:txBody>
          <a:bodyPr/>
          <a:lstStyle/>
          <a:p>
            <a:r>
              <a:rPr lang="en-US" dirty="0" smtClean="0"/>
              <a:t>Scenario</a:t>
            </a:r>
            <a:endParaRPr lang="en-US" dirty="0"/>
          </a:p>
        </p:txBody>
      </p:sp>
      <p:sp>
        <p:nvSpPr>
          <p:cNvPr id="3" name="Content Placeholder 2"/>
          <p:cNvSpPr>
            <a:spLocks noGrp="1"/>
          </p:cNvSpPr>
          <p:nvPr>
            <p:ph idx="1"/>
          </p:nvPr>
        </p:nvSpPr>
        <p:spPr>
          <a:xfrm>
            <a:off x="455720" y="1295400"/>
            <a:ext cx="5868880" cy="3962400"/>
          </a:xfrm>
        </p:spPr>
        <p:txBody>
          <a:bodyPr/>
          <a:lstStyle/>
          <a:p>
            <a:r>
              <a:rPr lang="en-US" altLang="en-US" sz="2400" dirty="0"/>
              <a:t>Upon further investigation, it is learned that the patient’s illness started with light fever and aches, and that he recently arrived in Missouri to attend college. He is </a:t>
            </a:r>
            <a:r>
              <a:rPr lang="en-US" altLang="en-US" sz="2400" dirty="0" smtClean="0"/>
              <a:t>from </a:t>
            </a:r>
            <a:r>
              <a:rPr lang="en-US" altLang="en-US" sz="2400" dirty="0"/>
              <a:t>Sierra Leone. His trip from Sierra Leone included flights to London, </a:t>
            </a:r>
            <a:r>
              <a:rPr lang="en-US" altLang="en-US" sz="2400" dirty="0" smtClean="0"/>
              <a:t>Chicago, </a:t>
            </a:r>
            <a:r>
              <a:rPr lang="en-US" altLang="en-US" sz="2400" dirty="0"/>
              <a:t>St. </a:t>
            </a:r>
            <a:r>
              <a:rPr lang="en-US" altLang="en-US" sz="2400" dirty="0" smtClean="0"/>
              <a:t>Louis, </a:t>
            </a:r>
            <a:r>
              <a:rPr lang="en-US" altLang="en-US" sz="2400" dirty="0"/>
              <a:t>and a bus to the local area.  The patient stayed in his dorm room for three days feeling sick before presenting to the </a:t>
            </a:r>
            <a:r>
              <a:rPr lang="en-US" altLang="en-US" sz="2400" dirty="0" smtClean="0"/>
              <a:t>ED.  </a:t>
            </a:r>
          </a:p>
          <a:p>
            <a:r>
              <a:rPr lang="en-US" altLang="en-US" sz="2400" dirty="0" smtClean="0"/>
              <a:t>The registration clerk is very concerned that she has just been exposed to Ebola and is going to die.</a:t>
            </a:r>
            <a:endParaRPr lang="en-US" altLang="en-US" sz="2400" dirty="0"/>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1755" y="381000"/>
            <a:ext cx="2630782"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4900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p:cNvSpPr>
          <p:nvPr>
            <p:ph type="title"/>
          </p:nvPr>
        </p:nvSpPr>
        <p:spPr>
          <a:xfrm>
            <a:off x="457200" y="609600"/>
            <a:ext cx="8229600" cy="685800"/>
          </a:xfrm>
        </p:spPr>
        <p:txBody>
          <a:bodyPr/>
          <a:lstStyle/>
          <a:p>
            <a:r>
              <a:rPr lang="en-US" altLang="en-US" dirty="0" smtClean="0"/>
              <a:t>Discussion Questions</a:t>
            </a:r>
          </a:p>
        </p:txBody>
      </p:sp>
      <p:sp>
        <p:nvSpPr>
          <p:cNvPr id="2" name="Content Placeholder 1"/>
          <p:cNvSpPr>
            <a:spLocks noGrp="1"/>
          </p:cNvSpPr>
          <p:nvPr>
            <p:ph idx="1"/>
          </p:nvPr>
        </p:nvSpPr>
        <p:spPr>
          <a:xfrm>
            <a:off x="533400" y="1600200"/>
            <a:ext cx="8229600" cy="3962400"/>
          </a:xfrm>
        </p:spPr>
        <p:txBody>
          <a:bodyPr/>
          <a:lstStyle/>
          <a:p>
            <a:r>
              <a:rPr lang="en-US" sz="2400" dirty="0"/>
              <a:t>Who </a:t>
            </a:r>
            <a:r>
              <a:rPr lang="en-US" sz="2400" dirty="0" smtClean="0"/>
              <a:t>will </a:t>
            </a:r>
            <a:r>
              <a:rPr lang="en-US" sz="2400" dirty="0"/>
              <a:t>be contacted regarding this </a:t>
            </a:r>
            <a:r>
              <a:rPr lang="en-US" sz="2400" dirty="0" smtClean="0"/>
              <a:t>situation?</a:t>
            </a:r>
            <a:endParaRPr lang="en-US" sz="2400" dirty="0"/>
          </a:p>
          <a:p>
            <a:r>
              <a:rPr lang="en-US" sz="2400" dirty="0" smtClean="0"/>
              <a:t>What would happen with this patient at this time?</a:t>
            </a:r>
          </a:p>
          <a:p>
            <a:r>
              <a:rPr lang="en-US" sz="2400" dirty="0" smtClean="0"/>
              <a:t>How will a definitive diagnosis be made?</a:t>
            </a:r>
          </a:p>
          <a:p>
            <a:r>
              <a:rPr lang="en-US" sz="2400" dirty="0" smtClean="0"/>
              <a:t>What infection control measures would be put into place?</a:t>
            </a:r>
          </a:p>
          <a:p>
            <a:r>
              <a:rPr lang="en-US" sz="2400" dirty="0" smtClean="0"/>
              <a:t>What personal protective equipment (PPE) measures would be considered for staff? What staff would wear PPE?</a:t>
            </a:r>
          </a:p>
          <a:p>
            <a:r>
              <a:rPr lang="en-US" sz="2400" dirty="0"/>
              <a:t>What infection control measures would be taken in the patient’s environment</a:t>
            </a:r>
            <a:r>
              <a:rPr lang="en-US" sz="2400" dirty="0" smtClean="0"/>
              <a:t>?</a:t>
            </a:r>
          </a:p>
          <a:p>
            <a:pPr lvl="1"/>
            <a:r>
              <a:rPr lang="en-US" sz="2400" dirty="0" smtClean="0"/>
              <a:t>Surfaces, cleaning</a:t>
            </a:r>
            <a:endParaRPr lang="en-US" sz="2400" dirty="0"/>
          </a:p>
          <a:p>
            <a:endParaRPr lang="en-US" dirty="0"/>
          </a:p>
        </p:txBody>
      </p:sp>
    </p:spTree>
    <p:extLst>
      <p:ext uri="{BB962C8B-B14F-4D97-AF65-F5344CB8AC3E}">
        <p14:creationId xmlns:p14="http://schemas.microsoft.com/office/powerpoint/2010/main" val="819335702"/>
      </p:ext>
    </p:extLst>
  </p:cSld>
  <p:clrMapOvr>
    <a:masterClrMapping/>
  </p:clrMapOvr>
</p:sld>
</file>

<file path=ppt/theme/theme1.xml><?xml version="1.0" encoding="utf-8"?>
<a:theme xmlns:a="http://schemas.openxmlformats.org/drawingml/2006/main" name="MHA Presentation">
  <a:themeElements>
    <a:clrScheme name="MHA2">
      <a:dk1>
        <a:srgbClr val="4C4546"/>
      </a:dk1>
      <a:lt1>
        <a:srgbClr val="FFFFFF"/>
      </a:lt1>
      <a:dk2>
        <a:srgbClr val="4C4546"/>
      </a:dk2>
      <a:lt2>
        <a:srgbClr val="FFFFFF"/>
      </a:lt2>
      <a:accent1>
        <a:srgbClr val="007770"/>
      </a:accent1>
      <a:accent2>
        <a:srgbClr val="A4B7A6"/>
      </a:accent2>
      <a:accent3>
        <a:srgbClr val="B8D4BA"/>
      </a:accent3>
      <a:accent4>
        <a:srgbClr val="B2AFB0"/>
      </a:accent4>
      <a:accent5>
        <a:srgbClr val="A31A1F"/>
      </a:accent5>
      <a:accent6>
        <a:srgbClr val="8A1E26"/>
      </a:accent6>
      <a:hlink>
        <a:srgbClr val="007770"/>
      </a:hlink>
      <a:folHlink>
        <a:srgbClr val="AECC90"/>
      </a:folHlink>
    </a:clrScheme>
    <a:fontScheme name="MH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HA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HA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HA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HA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HA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HA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HA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HA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HA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HA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HA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HA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a:themeElements>
    <a:clrScheme name="MHA">
      <a:dk1>
        <a:srgbClr val="4C4546"/>
      </a:dk1>
      <a:lt1>
        <a:srgbClr val="FFFFFF"/>
      </a:lt1>
      <a:dk2>
        <a:srgbClr val="4C4546"/>
      </a:dk2>
      <a:lt2>
        <a:srgbClr val="FFFFFF"/>
      </a:lt2>
      <a:accent1>
        <a:srgbClr val="007770"/>
      </a:accent1>
      <a:accent2>
        <a:srgbClr val="A4B7A6"/>
      </a:accent2>
      <a:accent3>
        <a:srgbClr val="B8D4BA"/>
      </a:accent3>
      <a:accent4>
        <a:srgbClr val="B2AFB0"/>
      </a:accent4>
      <a:accent5>
        <a:srgbClr val="A31A1F"/>
      </a:accent5>
      <a:accent6>
        <a:srgbClr val="8A1E26"/>
      </a:accent6>
      <a:hlink>
        <a:srgbClr val="007770"/>
      </a:hlink>
      <a:folHlink>
        <a:srgbClr val="AECC90"/>
      </a:folHlink>
    </a:clrScheme>
    <a:fontScheme name="MH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MHA Presentation</Template>
  <TotalTime>232</TotalTime>
  <Words>897</Words>
  <Application>Microsoft Office PowerPoint</Application>
  <PresentationFormat>On-screen Show (4:3)</PresentationFormat>
  <Paragraphs>82</Paragraphs>
  <Slides>16</Slides>
  <Notes>0</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MHA Presentation</vt:lpstr>
      <vt:lpstr>Blank</vt:lpstr>
      <vt:lpstr>Ebola Virus Disease (EVD) Tabletop Exercise for Hospitals</vt:lpstr>
      <vt:lpstr>Purpose</vt:lpstr>
      <vt:lpstr>Objectives</vt:lpstr>
      <vt:lpstr>Exercise Instructions</vt:lpstr>
      <vt:lpstr>Rules of Engagement</vt:lpstr>
      <vt:lpstr>Scenario</vt:lpstr>
      <vt:lpstr>Discussion Questions</vt:lpstr>
      <vt:lpstr>Scenario</vt:lpstr>
      <vt:lpstr>Discussion Questions</vt:lpstr>
      <vt:lpstr>Discussion Questions</vt:lpstr>
      <vt:lpstr>Scenario</vt:lpstr>
      <vt:lpstr>Discussion Questions</vt:lpstr>
      <vt:lpstr>Scenario</vt:lpstr>
      <vt:lpstr>Discussion Questions</vt:lpstr>
      <vt:lpstr>Hotwash</vt:lpstr>
      <vt:lpstr>Sources for Information</vt:lpstr>
    </vt:vector>
  </TitlesOfParts>
  <Company>Missouri Hospital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Smith</dc:creator>
  <cp:lastModifiedBy>Nichole Brink</cp:lastModifiedBy>
  <cp:revision>11</cp:revision>
  <dcterms:created xsi:type="dcterms:W3CDTF">2014-10-09T19:51:38Z</dcterms:created>
  <dcterms:modified xsi:type="dcterms:W3CDTF">2014-10-20T14:07:09Z</dcterms:modified>
</cp:coreProperties>
</file>