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62"/>
  </p:notesMasterIdLst>
  <p:handoutMasterIdLst>
    <p:handoutMasterId r:id="rId63"/>
  </p:handoutMasterIdLst>
  <p:sldIdLst>
    <p:sldId id="32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325" r:id="rId26"/>
    <p:sldId id="326" r:id="rId27"/>
    <p:sldId id="279" r:id="rId28"/>
    <p:sldId id="280" r:id="rId29"/>
    <p:sldId id="281" r:id="rId30"/>
    <p:sldId id="282" r:id="rId31"/>
    <p:sldId id="312" r:id="rId32"/>
    <p:sldId id="313" r:id="rId33"/>
    <p:sldId id="315" r:id="rId34"/>
    <p:sldId id="285" r:id="rId35"/>
    <p:sldId id="314" r:id="rId36"/>
    <p:sldId id="316" r:id="rId37"/>
    <p:sldId id="318" r:id="rId38"/>
    <p:sldId id="317" r:id="rId39"/>
    <p:sldId id="287" r:id="rId40"/>
    <p:sldId id="288" r:id="rId41"/>
    <p:sldId id="289" r:id="rId42"/>
    <p:sldId id="290" r:id="rId43"/>
    <p:sldId id="291" r:id="rId44"/>
    <p:sldId id="292" r:id="rId45"/>
    <p:sldId id="323" r:id="rId46"/>
    <p:sldId id="322" r:id="rId47"/>
    <p:sldId id="319"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27"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71" autoAdjust="0"/>
  </p:normalViewPr>
  <p:slideViewPr>
    <p:cSldViewPr>
      <p:cViewPr varScale="1">
        <p:scale>
          <a:sx n="101" d="100"/>
          <a:sy n="101" d="100"/>
        </p:scale>
        <p:origin x="-183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EC982F4-D5E1-458F-9F86-E34DA7C652F3}" type="datetimeFigureOut">
              <a:rPr lang="en-US" smtClean="0"/>
              <a:t>9/30/2014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D2BAACD-9693-4360-9E9B-65B9B3ED087F}" type="slidenum">
              <a:rPr lang="en-US" smtClean="0"/>
              <a:t>‹#›</a:t>
            </a:fld>
            <a:endParaRPr lang="en-US"/>
          </a:p>
        </p:txBody>
      </p:sp>
    </p:spTree>
    <p:extLst>
      <p:ext uri="{BB962C8B-B14F-4D97-AF65-F5344CB8AC3E}">
        <p14:creationId xmlns:p14="http://schemas.microsoft.com/office/powerpoint/2010/main" val="1477157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260C39-2AD7-42A8-9E8C-A6473E749B9F}" type="datetimeFigureOut">
              <a:rPr lang="en-US" smtClean="0"/>
              <a:t>9/30/2014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EDB2B2F-46E9-4C77-8917-7E877C5C9C79}" type="slidenum">
              <a:rPr lang="en-US" smtClean="0"/>
              <a:t>‹#›</a:t>
            </a:fld>
            <a:endParaRPr lang="en-US"/>
          </a:p>
        </p:txBody>
      </p:sp>
    </p:spTree>
    <p:extLst>
      <p:ext uri="{BB962C8B-B14F-4D97-AF65-F5344CB8AC3E}">
        <p14:creationId xmlns:p14="http://schemas.microsoft.com/office/powerpoint/2010/main" val="1245452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folkworm.ceri.memphis.edu/recenteqs/Quakes/nm070914a.html" TargetMode="External"/><Relationship Id="rId13" Type="http://schemas.openxmlformats.org/officeDocument/2006/relationships/hyperlink" Target="http://folkworm.ceri.memphis.edu/recenteqs/Quakes/nm070314b.html" TargetMode="External"/><Relationship Id="rId18" Type="http://schemas.openxmlformats.org/officeDocument/2006/relationships/hyperlink" Target="http://folkworm.ceri.memphis.edu/recenteqs/Quakes/nm60052532.html" TargetMode="External"/><Relationship Id="rId26" Type="http://schemas.openxmlformats.org/officeDocument/2006/relationships/hyperlink" Target="http://folkworm.ceri.memphis.edu/recenteqs/Quakes/nm061614c.html" TargetMode="External"/><Relationship Id="rId39" Type="http://schemas.openxmlformats.org/officeDocument/2006/relationships/hyperlink" Target="http://folkworm.ceri.memphis.edu/recenteqs/Quakes/nm60069871.html" TargetMode="External"/><Relationship Id="rId3" Type="http://schemas.openxmlformats.org/officeDocument/2006/relationships/hyperlink" Target="http://folkworm.ceri.memphis.edu/recenteqs/glossary.html#mag" TargetMode="External"/><Relationship Id="rId21" Type="http://schemas.openxmlformats.org/officeDocument/2006/relationships/hyperlink" Target="http://folkworm.ceri.memphis.edu/recenteqs/Quakes/nm60052417.html" TargetMode="External"/><Relationship Id="rId34" Type="http://schemas.openxmlformats.org/officeDocument/2006/relationships/hyperlink" Target="http://folkworm.ceri.memphis.edu/recenteqs/Quakes/nm60051827.html" TargetMode="External"/><Relationship Id="rId7" Type="http://schemas.openxmlformats.org/officeDocument/2006/relationships/hyperlink" Target="http://folkworm.ceri.memphis.edu/recenteqs/glossary.html#distance" TargetMode="External"/><Relationship Id="rId12" Type="http://schemas.openxmlformats.org/officeDocument/2006/relationships/hyperlink" Target="http://folkworm.ceri.memphis.edu/recenteqs/Quakes/nm60052977.html" TargetMode="External"/><Relationship Id="rId17" Type="http://schemas.openxmlformats.org/officeDocument/2006/relationships/hyperlink" Target="http://folkworm.ceri.memphis.edu/recenteqs/Quakes/nm063014b.html" TargetMode="External"/><Relationship Id="rId25" Type="http://schemas.openxmlformats.org/officeDocument/2006/relationships/hyperlink" Target="http://folkworm.ceri.memphis.edu/recenteqs/Quakes/nm061914e.html" TargetMode="External"/><Relationship Id="rId33" Type="http://schemas.openxmlformats.org/officeDocument/2006/relationships/hyperlink" Target="http://folkworm.ceri.memphis.edu/recenteqs/Quakes/nm061014c.html" TargetMode="External"/><Relationship Id="rId38" Type="http://schemas.openxmlformats.org/officeDocument/2006/relationships/hyperlink" Target="http://folkworm.ceri.memphis.edu/recenteqs/Quakes/nm051514a.html" TargetMode="External"/><Relationship Id="rId2" Type="http://schemas.openxmlformats.org/officeDocument/2006/relationships/slide" Target="../slides/slide23.xml"/><Relationship Id="rId16" Type="http://schemas.openxmlformats.org/officeDocument/2006/relationships/hyperlink" Target="http://folkworm.ceri.memphis.edu/recenteqs/Quakes/nm063014a.html" TargetMode="External"/><Relationship Id="rId20" Type="http://schemas.openxmlformats.org/officeDocument/2006/relationships/hyperlink" Target="http://folkworm.ceri.memphis.edu/recenteqs/Quakes/nm60052422.html" TargetMode="External"/><Relationship Id="rId29" Type="http://schemas.openxmlformats.org/officeDocument/2006/relationships/hyperlink" Target="http://folkworm.ceri.memphis.edu/recenteqs/Quakes/nm061614e.html" TargetMode="External"/><Relationship Id="rId1" Type="http://schemas.openxmlformats.org/officeDocument/2006/relationships/notesMaster" Target="../notesMasters/notesMaster1.xml"/><Relationship Id="rId6" Type="http://schemas.openxmlformats.org/officeDocument/2006/relationships/hyperlink" Target="http://folkworm.ceri.memphis.edu/recenteqs/glossary.html#depth" TargetMode="External"/><Relationship Id="rId11" Type="http://schemas.openxmlformats.org/officeDocument/2006/relationships/hyperlink" Target="http://folkworm.ceri.memphis.edu/recenteqs/Quakes/nm070714c.html" TargetMode="External"/><Relationship Id="rId24" Type="http://schemas.openxmlformats.org/officeDocument/2006/relationships/hyperlink" Target="http://folkworm.ceri.memphis.edu/recenteqs/Quakes/nm061914d.html" TargetMode="External"/><Relationship Id="rId32" Type="http://schemas.openxmlformats.org/officeDocument/2006/relationships/hyperlink" Target="http://folkworm.ceri.memphis.edu/recenteqs/Quakes/nm60051922.html" TargetMode="External"/><Relationship Id="rId37" Type="http://schemas.openxmlformats.org/officeDocument/2006/relationships/hyperlink" Target="http://folkworm.ceri.memphis.edu/recenteqs/Quakes/nm052914d.html" TargetMode="External"/><Relationship Id="rId5" Type="http://schemas.openxmlformats.org/officeDocument/2006/relationships/hyperlink" Target="http://folkworm.ceri.memphis.edu/recenteqs/glossary.html#coordinates" TargetMode="External"/><Relationship Id="rId15" Type="http://schemas.openxmlformats.org/officeDocument/2006/relationships/hyperlink" Target="http://folkworm.ceri.memphis.edu/recenteqs/Quakes/nm063014c.html" TargetMode="External"/><Relationship Id="rId23" Type="http://schemas.openxmlformats.org/officeDocument/2006/relationships/hyperlink" Target="http://folkworm.ceri.memphis.edu/recenteqs/Quakes/nm062314e.html" TargetMode="External"/><Relationship Id="rId28" Type="http://schemas.openxmlformats.org/officeDocument/2006/relationships/hyperlink" Target="http://folkworm.ceri.memphis.edu/recenteqs/Quakes/nm061614b.html" TargetMode="External"/><Relationship Id="rId36" Type="http://schemas.openxmlformats.org/officeDocument/2006/relationships/hyperlink" Target="http://folkworm.ceri.memphis.edu/recenteqs/Quakes/nm052914a.html" TargetMode="External"/><Relationship Id="rId10" Type="http://schemas.openxmlformats.org/officeDocument/2006/relationships/hyperlink" Target="http://folkworm.ceri.memphis.edu/recenteqs/Quakes/nm070714b.html" TargetMode="External"/><Relationship Id="rId19" Type="http://schemas.openxmlformats.org/officeDocument/2006/relationships/hyperlink" Target="http://folkworm.ceri.memphis.edu/recenteqs/Quakes/nm062514a.html" TargetMode="External"/><Relationship Id="rId31" Type="http://schemas.openxmlformats.org/officeDocument/2006/relationships/hyperlink" Target="http://folkworm.ceri.memphis.edu/recenteqs/Quakes/nm061014a.html" TargetMode="External"/><Relationship Id="rId4" Type="http://schemas.openxmlformats.org/officeDocument/2006/relationships/hyperlink" Target="http://folkworm.ceri.memphis.edu/recenteqs/glossary.html#time" TargetMode="External"/><Relationship Id="rId9" Type="http://schemas.openxmlformats.org/officeDocument/2006/relationships/hyperlink" Target="http://folkworm.ceri.memphis.edu/recenteqs/Quakes/nm070714a.html" TargetMode="External"/><Relationship Id="rId14" Type="http://schemas.openxmlformats.org/officeDocument/2006/relationships/hyperlink" Target="http://folkworm.ceri.memphis.edu/recenteqs/Quakes/nm070114a.html" TargetMode="External"/><Relationship Id="rId22" Type="http://schemas.openxmlformats.org/officeDocument/2006/relationships/hyperlink" Target="http://folkworm.ceri.memphis.edu/recenteqs/Quakes/nm062314b.html" TargetMode="External"/><Relationship Id="rId27" Type="http://schemas.openxmlformats.org/officeDocument/2006/relationships/hyperlink" Target="http://folkworm.ceri.memphis.edu/recenteqs/Quakes/nm061614d.html" TargetMode="External"/><Relationship Id="rId30" Type="http://schemas.openxmlformats.org/officeDocument/2006/relationships/hyperlink" Target="http://folkworm.ceri.memphis.edu/recenteqs/Quakes/nm60052017.html" TargetMode="External"/><Relationship Id="rId35" Type="http://schemas.openxmlformats.org/officeDocument/2006/relationships/hyperlink" Target="http://folkworm.ceri.memphis.edu/recenteqs/Quakes/nm061214a.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commons.wikimedia.org/wiki/File:FEMA_-_1681_-_Photograph_by_FEMA_News_Photo_taken_on_01-17-1994_in_California.jp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fema.gov/photolibrary/photo_details.do?id=168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commons.wikimedia.org/wiki/File:Kaiser_Permanente_Building_After_Northridge_Earthquake.jpg"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en.wikipedia.org/" TargetMode="External"/><Relationship Id="rId4" Type="http://schemas.openxmlformats.org/officeDocument/2006/relationships/hyperlink" Target="http://en.wikipedia.org/wiki/User:Gedstro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ommons.wikimedia.org/wiki/File:Collapsed_Apartment_After_Northridge_Earthquake.jpg"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en.wikipedia.org/" TargetMode="External"/><Relationship Id="rId4" Type="http://schemas.openxmlformats.org/officeDocument/2006/relationships/hyperlink" Target="http://en.wikipedia.org/wiki/User:Gedstr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fema.gov/photolibrary/photo_details.do?id=13623"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commons.wikimedia.org/wiki/File:FEMA_-_1807_-_Photograph_by_Robert_A._Eplett_taken_on_01-17-1994_in_California.jp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fema.gov/photolibrary/photo_details.do?id=1807"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fema.gov/fema-e-74-reducing-risks-nonstructural-earthquake-damage-129#es95"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a:t>
            </a:fld>
            <a:endParaRPr lang="en-US"/>
          </a:p>
        </p:txBody>
      </p:sp>
    </p:spTree>
    <p:extLst>
      <p:ext uri="{BB962C8B-B14F-4D97-AF65-F5344CB8AC3E}">
        <p14:creationId xmlns:p14="http://schemas.microsoft.com/office/powerpoint/2010/main" val="3484136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details</a:t>
            </a:r>
            <a:r>
              <a:rPr lang="en-US" baseline="0" dirty="0" smtClean="0"/>
              <a:t> the Conservation of Resources Strategy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11</a:t>
            </a:fld>
            <a:endParaRPr lang="en-US"/>
          </a:p>
        </p:txBody>
      </p:sp>
    </p:spTree>
    <p:extLst>
      <p:ext uri="{BB962C8B-B14F-4D97-AF65-F5344CB8AC3E}">
        <p14:creationId xmlns:p14="http://schemas.microsoft.com/office/powerpoint/2010/main" val="30839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details</a:t>
            </a:r>
            <a:r>
              <a:rPr lang="en-US" baseline="0" dirty="0" smtClean="0"/>
              <a:t> the Curtailment of Services strategy</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12</a:t>
            </a:fld>
            <a:endParaRPr lang="en-US"/>
          </a:p>
        </p:txBody>
      </p:sp>
    </p:spTree>
    <p:extLst>
      <p:ext uri="{BB962C8B-B14F-4D97-AF65-F5344CB8AC3E}">
        <p14:creationId xmlns:p14="http://schemas.microsoft.com/office/powerpoint/2010/main" val="18555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details</a:t>
            </a:r>
            <a:r>
              <a:rPr lang="en-US" baseline="0" dirty="0" smtClean="0"/>
              <a:t> the Consolidation of Resources strategy. This is a good place to discuss your Inventory of Resources and expected time frames for durations.</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13</a:t>
            </a:fld>
            <a:endParaRPr lang="en-US"/>
          </a:p>
        </p:txBody>
      </p:sp>
    </p:spTree>
    <p:extLst>
      <p:ext uri="{BB962C8B-B14F-4D97-AF65-F5344CB8AC3E}">
        <p14:creationId xmlns:p14="http://schemas.microsoft.com/office/powerpoint/2010/main" val="96147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14</a:t>
            </a:fld>
            <a:endParaRPr lang="en-US"/>
          </a:p>
        </p:txBody>
      </p:sp>
    </p:spTree>
    <p:extLst>
      <p:ext uri="{BB962C8B-B14F-4D97-AF65-F5344CB8AC3E}">
        <p14:creationId xmlns:p14="http://schemas.microsoft.com/office/powerpoint/2010/main" val="195486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15</a:t>
            </a:fld>
            <a:endParaRPr lang="en-US"/>
          </a:p>
        </p:txBody>
      </p:sp>
    </p:spTree>
    <p:extLst>
      <p:ext uri="{BB962C8B-B14F-4D97-AF65-F5344CB8AC3E}">
        <p14:creationId xmlns:p14="http://schemas.microsoft.com/office/powerpoint/2010/main" val="2983751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16</a:t>
            </a:fld>
            <a:endParaRPr lang="en-US"/>
          </a:p>
        </p:txBody>
      </p:sp>
    </p:spTree>
    <p:extLst>
      <p:ext uri="{BB962C8B-B14F-4D97-AF65-F5344CB8AC3E}">
        <p14:creationId xmlns:p14="http://schemas.microsoft.com/office/powerpoint/2010/main" val="413722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eaLnBrk="0" fontAlgn="base" hangingPunct="0">
              <a:spcBef>
                <a:spcPct val="30000"/>
              </a:spcBef>
              <a:spcAft>
                <a:spcPct val="0"/>
              </a:spcAft>
              <a:defRPr/>
            </a:pPr>
            <a:r>
              <a:rPr lang="en-US" dirty="0" smtClean="0"/>
              <a:t>http://www.dnr.mo.gov/geology/geosrv/geores/historymoeqs.htm</a:t>
            </a:r>
          </a:p>
          <a:p>
            <a:pPr defTabSz="914350" eaLnBrk="0" fontAlgn="base" hangingPunct="0">
              <a:spcBef>
                <a:spcPct val="30000"/>
              </a:spcBef>
              <a:spcAft>
                <a:spcPct val="0"/>
              </a:spcAft>
              <a:defRPr/>
            </a:pPr>
            <a:endParaRPr lang="en-US" dirty="0" smtClean="0"/>
          </a:p>
          <a:p>
            <a:pPr defTabSz="914350" eaLnBrk="0" fontAlgn="base" hangingPunct="0">
              <a:spcBef>
                <a:spcPct val="30000"/>
              </a:spcBef>
              <a:spcAft>
                <a:spcPct val="0"/>
              </a:spcAft>
              <a:defRPr/>
            </a:pPr>
            <a:r>
              <a:rPr lang="en-US" dirty="0" smtClean="0"/>
              <a:t>Small earthquakes and tremors occur frequently in Missouri. Thousands of quakes have been noted in the state since 1795 and have been recorded since 1908. In recent times, earthquakes have been known to rock tall buildings and crack plaster in Missouri homes. Most were accompanied by numerous aftershocks, which are a series of successive quakes that can cause more damage than the initial shock. </a:t>
            </a:r>
          </a:p>
          <a:p>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Presentation: CUSEC, the NMSZ, and the 2011 Earthquake Exercise</a:t>
            </a:r>
          </a:p>
          <a:p>
            <a:r>
              <a:rPr lang="en-US" baseline="0" dirty="0" smtClean="0"/>
              <a:t>Paul Hogue, Exercise Training Officer, CUSEC</a:t>
            </a:r>
          </a:p>
          <a:p>
            <a:endParaRPr lang="en-US" baseline="0" dirty="0" smtClean="0"/>
          </a:p>
          <a:p>
            <a:r>
              <a:rPr lang="en-US" baseline="0" dirty="0" smtClean="0"/>
              <a:t>http://www.dnr.mo.gov/geology/geosrv/geores/historymoeqs.htm </a:t>
            </a:r>
          </a:p>
          <a:p>
            <a:r>
              <a:rPr lang="en-US" dirty="0" smtClean="0"/>
              <a:t>A series of three to five major earthquakes (magnitude 7.0 or larger earthquakes) occurred in the NMSZ in the two month period between Dec. 16, 1811 and February 7, 1812. Several thousand additional “smaller” earthquakes occurred during the three month period from Dec. 16, 1811 to March 16, 1812. These included 15 quakes of magnitude 6.5 to 8 (the size range of the 1989 San Francisco, 1994 Los Angeles and 1995 Kobe, Japan earthquakes) and 189 quakes of magnitude 5 to 6.5. Two thousand of these quakes were felt by people, indicated by crude seismograph instruments and recorded in personal journals at Louisville, Kentucky and Cincinnati, Ohio, which are respectively 250 and 350 miles away. The New Madrid area was at the very frontier of European settlement at this time so there were very few non-native Americans living in the immediate area to report the earthquakes. </a:t>
            </a:r>
          </a:p>
          <a:p>
            <a:r>
              <a:rPr lang="en-US" dirty="0" smtClean="0"/>
              <a:t>In the past 25 years, scientists have learned that strong earthquakes in the central Mississippi Valley are not freak events but have occurred repeatedly in the geologic past. </a:t>
            </a:r>
          </a:p>
          <a:p>
            <a:r>
              <a:rPr lang="en-US" dirty="0" smtClean="0"/>
              <a:t>Geologic studies indicate large earthquakes occurred within the southeastern Missouri region in approximately 300, 900, and 1400 AD. Lesser quakes M 4.6 or smaller occurred in 1990, 1992, 1998 and 2003 in areas ranging from central Missouri to the </a:t>
            </a:r>
            <a:r>
              <a:rPr lang="en-US" dirty="0" err="1" smtClean="0"/>
              <a:t>Bootheel</a:t>
            </a:r>
            <a:r>
              <a:rPr lang="en-US" dirty="0" smtClean="0"/>
              <a:t> in the southeastern Missouri.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Presentation: CUSEC, the NMSZ, and the 2011 Earthquake Exercise</a:t>
            </a:r>
          </a:p>
          <a:p>
            <a:r>
              <a:rPr lang="en-US" baseline="0" dirty="0" smtClean="0"/>
              <a:t>Paul Hogue, Exercise Training Officer, CUSEC</a:t>
            </a:r>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Presentation: CUSEC, the NMSZ, and the 2011 Earthquake Exercise</a:t>
            </a:r>
          </a:p>
          <a:p>
            <a:r>
              <a:rPr lang="en-US" baseline="0" dirty="0" smtClean="0"/>
              <a:t>Paul Hogue, Exercise Training Officer, CUSEC</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3</a:t>
            </a:fld>
            <a:endParaRPr lang="en-US"/>
          </a:p>
        </p:txBody>
      </p:sp>
    </p:spTree>
    <p:extLst>
      <p:ext uri="{BB962C8B-B14F-4D97-AF65-F5344CB8AC3E}">
        <p14:creationId xmlns:p14="http://schemas.microsoft.com/office/powerpoint/2010/main" val="2531918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a:t>
            </a:r>
            <a:r>
              <a:rPr lang="en-US" baseline="0" dirty="0" smtClean="0"/>
              <a:t> Presentation: CUSEC, the NMSZ, and the 2011 Earthquake Exercise</a:t>
            </a:r>
          </a:p>
          <a:p>
            <a:r>
              <a:rPr lang="en-US" baseline="0" dirty="0" smtClean="0"/>
              <a:t>Paul Hogue, Exercise Training Officer, CUSEC</a:t>
            </a:r>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http://folkworm.ceri.memphis.edu/recenteqs/</a:t>
            </a:r>
          </a:p>
          <a:p>
            <a:endParaRPr lang="en-US" dirty="0" smtClean="0"/>
          </a:p>
          <a:p>
            <a:r>
              <a:rPr lang="en-US" dirty="0" smtClean="0"/>
              <a:t>http://www.dnr.mo.gov/geology/geosrv/geores/historymoeqs.htm</a:t>
            </a:r>
          </a:p>
          <a:p>
            <a:endParaRPr lang="en-US" dirty="0" smtClean="0"/>
          </a:p>
          <a:p>
            <a:r>
              <a:rPr lang="en-US" dirty="0" smtClean="0"/>
              <a:t>About 200 shocks are detected annually in the New Madrid Seismic Zone (or Central United States Seismic Zone). </a:t>
            </a:r>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http://folkworm.ceri.memphis.edu/recenteqs/Maps/90-37.html </a:t>
            </a:r>
          </a:p>
          <a:p>
            <a:endParaRPr lang="en-US" b="1" dirty="0" smtClean="0"/>
          </a:p>
          <a:p>
            <a:r>
              <a:rPr lang="en-US" b="1" dirty="0" smtClean="0"/>
              <a:t>Update time = Thu Jul 10 11:00:13 CDT 2014</a:t>
            </a:r>
            <a:br>
              <a:rPr lang="en-US" b="1" dirty="0" smtClean="0"/>
            </a:br>
            <a:r>
              <a:rPr lang="en-US" b="1" dirty="0" smtClean="0"/>
              <a:t>Here are the 30 most recent earthquakes and all M&gt;3 earthquakes on this map...</a:t>
            </a:r>
            <a:br>
              <a:rPr lang="en-US" b="1" dirty="0" smtClean="0"/>
            </a:br>
            <a:endParaRPr lang="en-US" dirty="0" smtClean="0"/>
          </a:p>
          <a:p>
            <a:r>
              <a:rPr lang="en-US" b="1" dirty="0" smtClean="0">
                <a:hlinkClick r:id="rId3"/>
              </a:rPr>
              <a:t>MAG</a:t>
            </a:r>
            <a:r>
              <a:rPr lang="en-US" b="1" dirty="0" smtClean="0"/>
              <a:t> </a:t>
            </a:r>
            <a:r>
              <a:rPr lang="en-US" b="1" dirty="0" smtClean="0">
                <a:hlinkClick r:id="rId4"/>
              </a:rPr>
              <a:t>DATE</a:t>
            </a:r>
            <a:r>
              <a:rPr lang="en-US" b="1" dirty="0" smtClean="0"/>
              <a:t> </a:t>
            </a:r>
            <a:r>
              <a:rPr lang="en-US" b="1" dirty="0" smtClean="0">
                <a:hlinkClick r:id="rId4"/>
              </a:rPr>
              <a:t>LOCAL-TIME</a:t>
            </a:r>
            <a:r>
              <a:rPr lang="en-US" b="1" dirty="0" smtClean="0"/>
              <a:t> </a:t>
            </a:r>
            <a:r>
              <a:rPr lang="en-US" b="1" dirty="0" smtClean="0">
                <a:hlinkClick r:id="rId5"/>
              </a:rPr>
              <a:t>LAT</a:t>
            </a:r>
            <a:r>
              <a:rPr lang="en-US" b="1" dirty="0" smtClean="0"/>
              <a:t> </a:t>
            </a:r>
            <a:r>
              <a:rPr lang="en-US" b="1" dirty="0" smtClean="0">
                <a:hlinkClick r:id="rId5"/>
              </a:rPr>
              <a:t>LON</a:t>
            </a:r>
            <a:r>
              <a:rPr lang="en-US" b="1" dirty="0" smtClean="0"/>
              <a:t> </a:t>
            </a:r>
            <a:r>
              <a:rPr lang="en-US" b="1" dirty="0" smtClean="0">
                <a:hlinkClick r:id="rId6"/>
              </a:rPr>
              <a:t>DEPTH</a:t>
            </a:r>
            <a:r>
              <a:rPr lang="en-US" b="1" dirty="0" smtClean="0"/>
              <a:t> </a:t>
            </a:r>
            <a:r>
              <a:rPr lang="en-US" b="1" dirty="0" smtClean="0">
                <a:hlinkClick r:id="rId7"/>
              </a:rPr>
              <a:t>LOCATION</a:t>
            </a:r>
            <a:r>
              <a:rPr lang="en-US" b="1" dirty="0" smtClean="0"/>
              <a:t> </a:t>
            </a:r>
            <a:r>
              <a:rPr lang="en-US" b="1" dirty="0" smtClean="0">
                <a:hlinkClick r:id="rId4"/>
              </a:rPr>
              <a:t>y/m/d</a:t>
            </a:r>
            <a:r>
              <a:rPr lang="en-US" b="1" dirty="0" smtClean="0"/>
              <a:t> </a:t>
            </a:r>
            <a:r>
              <a:rPr lang="en-US" b="1" dirty="0" smtClean="0">
                <a:hlinkClick r:id="rId4"/>
              </a:rPr>
              <a:t>h:m:s</a:t>
            </a:r>
            <a:r>
              <a:rPr lang="en-US" b="1" dirty="0" smtClean="0"/>
              <a:t> </a:t>
            </a:r>
            <a:r>
              <a:rPr lang="en-US" b="1" dirty="0" err="1" smtClean="0">
                <a:hlinkClick r:id="rId5"/>
              </a:rPr>
              <a:t>deg</a:t>
            </a:r>
            <a:r>
              <a:rPr lang="en-US" b="1" dirty="0" smtClean="0"/>
              <a:t> </a:t>
            </a:r>
            <a:r>
              <a:rPr lang="en-US" b="1" dirty="0" err="1" smtClean="0">
                <a:hlinkClick r:id="rId5"/>
              </a:rPr>
              <a:t>deg</a:t>
            </a:r>
            <a:r>
              <a:rPr lang="en-US" b="1" dirty="0" smtClean="0"/>
              <a:t> </a:t>
            </a:r>
            <a:r>
              <a:rPr lang="en-US" b="1" dirty="0" smtClean="0">
                <a:hlinkClick r:id="rId6"/>
              </a:rPr>
              <a:t>km</a:t>
            </a:r>
            <a:r>
              <a:rPr lang="en-US" b="1" dirty="0" smtClean="0"/>
              <a:t> </a:t>
            </a:r>
            <a:r>
              <a:rPr lang="en-US" dirty="0" smtClean="0"/>
              <a:t>1.7 </a:t>
            </a:r>
            <a:r>
              <a:rPr lang="en-US" dirty="0" smtClean="0">
                <a:hlinkClick r:id="rId8"/>
              </a:rPr>
              <a:t>2014/07/07 16:23:19 36.025N 89.862W 9.4</a:t>
            </a:r>
            <a:r>
              <a:rPr lang="en-US" dirty="0" smtClean="0"/>
              <a:t> 12 km ( 7 mi) NNE of Blytheville, AR 1.3 </a:t>
            </a:r>
            <a:r>
              <a:rPr lang="en-US" dirty="0" smtClean="0">
                <a:hlinkClick r:id="rId9"/>
              </a:rPr>
              <a:t>2014/07/05 03:45:21 36.309N 89.511W 8.1</a:t>
            </a:r>
            <a:r>
              <a:rPr lang="en-US" dirty="0" smtClean="0"/>
              <a:t> 5 km ( 3 mi) NNW of </a:t>
            </a:r>
            <a:r>
              <a:rPr lang="en-US" dirty="0" err="1" smtClean="0"/>
              <a:t>Ridgely</a:t>
            </a:r>
            <a:r>
              <a:rPr lang="en-US" dirty="0" smtClean="0"/>
              <a:t>, TN 1.1 </a:t>
            </a:r>
            <a:r>
              <a:rPr lang="en-US" dirty="0" smtClean="0">
                <a:hlinkClick r:id="rId10"/>
              </a:rPr>
              <a:t>2014/07/04 23:49:56 36.445N 89.543W 8.2</a:t>
            </a:r>
            <a:r>
              <a:rPr lang="en-US" dirty="0" smtClean="0"/>
              <a:t> 10 km ( 6 mi) NW of Tiptonville, TN 1.8 </a:t>
            </a:r>
            <a:r>
              <a:rPr lang="en-US" dirty="0" smtClean="0">
                <a:hlinkClick r:id="rId11"/>
              </a:rPr>
              <a:t>2014/07/04 10:31:41 36.132N 89.416W 3.6</a:t>
            </a:r>
            <a:r>
              <a:rPr lang="en-US" dirty="0" smtClean="0"/>
              <a:t> 11 km ( 7 mi) NNW of Dyersburg, TN 2.8 </a:t>
            </a:r>
            <a:r>
              <a:rPr lang="en-US" dirty="0" smtClean="0">
                <a:hlinkClick r:id="rId12"/>
              </a:rPr>
              <a:t>2014/07/04 08:41:47 36.556N 90.017W 7.7</a:t>
            </a:r>
            <a:r>
              <a:rPr lang="en-US" dirty="0" smtClean="0"/>
              <a:t> 16 km (10 mi) NW of Gideon, MO 1.4 </a:t>
            </a:r>
            <a:r>
              <a:rPr lang="en-US" dirty="0" smtClean="0">
                <a:hlinkClick r:id="rId13"/>
              </a:rPr>
              <a:t>2014/07/02 17:39:43 36.539N 89.602W 8.1</a:t>
            </a:r>
            <a:r>
              <a:rPr lang="en-US" dirty="0" smtClean="0"/>
              <a:t> 8 km ( 5 mi) SW of New Madrid, MO 1.4 </a:t>
            </a:r>
            <a:r>
              <a:rPr lang="en-US" dirty="0" smtClean="0">
                <a:hlinkClick r:id="rId14"/>
              </a:rPr>
              <a:t>2014/06/30 20:00:28 36.471N 89.562W 8.4</a:t>
            </a:r>
            <a:r>
              <a:rPr lang="en-US" dirty="0" smtClean="0"/>
              <a:t> 13 km ( 8 mi) NW of Tiptonville, TN 1.4 </a:t>
            </a:r>
            <a:r>
              <a:rPr lang="en-US" dirty="0" smtClean="0">
                <a:hlinkClick r:id="rId15"/>
              </a:rPr>
              <a:t>2014/06/30 12:13:06 36.549N 89.640W 9.7</a:t>
            </a:r>
            <a:r>
              <a:rPr lang="en-US" dirty="0" smtClean="0"/>
              <a:t> 11 km ( 7 mi) WSW of New Madrid, MO 1.1 </a:t>
            </a:r>
            <a:r>
              <a:rPr lang="en-US" dirty="0" smtClean="0">
                <a:hlinkClick r:id="rId16"/>
              </a:rPr>
              <a:t>2014/06/27 19:17:00 36.399N 89.603W 11.6</a:t>
            </a:r>
            <a:r>
              <a:rPr lang="en-US" dirty="0" smtClean="0"/>
              <a:t> 9 km ( 6 mi) ESE of Portageville, MO 1.4 </a:t>
            </a:r>
            <a:r>
              <a:rPr lang="en-US" dirty="0" smtClean="0">
                <a:hlinkClick r:id="rId17"/>
              </a:rPr>
              <a:t>2014/06/27 13:51:46 36.543N 89.674W 7.9</a:t>
            </a:r>
            <a:r>
              <a:rPr lang="en-US" dirty="0" smtClean="0"/>
              <a:t> 13 km ( 8 mi) N of Portageville, MO 2.0 </a:t>
            </a:r>
            <a:r>
              <a:rPr lang="en-US" dirty="0" smtClean="0">
                <a:hlinkClick r:id="rId18"/>
              </a:rPr>
              <a:t>2014/06/25 23:04:21 36.069N 89.811W 9.2</a:t>
            </a:r>
            <a:r>
              <a:rPr lang="en-US" dirty="0" smtClean="0"/>
              <a:t> 17 km (11 mi) NNE of Blytheville, AR 2.9 </a:t>
            </a:r>
            <a:r>
              <a:rPr lang="en-US" dirty="0" smtClean="0">
                <a:hlinkClick r:id="rId19"/>
              </a:rPr>
              <a:t>2014/06/25 04:47:55 36.107N 89.407W 9.6</a:t>
            </a:r>
            <a:r>
              <a:rPr lang="en-US" dirty="0" smtClean="0"/>
              <a:t> 8 km ( 5 mi) NNW of Dyersburg, TN 2.0 </a:t>
            </a:r>
            <a:r>
              <a:rPr lang="en-US" dirty="0" smtClean="0">
                <a:hlinkClick r:id="rId20"/>
              </a:rPr>
              <a:t>2014/06/23 23:32:18 36.110N 89.746W 6.3</a:t>
            </a:r>
            <a:r>
              <a:rPr lang="en-US" dirty="0" smtClean="0"/>
              <a:t> 12 km ( 7 mi) SW of Caruthersville, MO 2.5 </a:t>
            </a:r>
            <a:r>
              <a:rPr lang="en-US" dirty="0" smtClean="0">
                <a:hlinkClick r:id="rId21"/>
              </a:rPr>
              <a:t>2014/06/21 17:39:33 36.051N 89.824W 9.2</a:t>
            </a:r>
            <a:r>
              <a:rPr lang="en-US" dirty="0" smtClean="0"/>
              <a:t> 18 km (11 mi) NE of Gosnell, AR 1.5 </a:t>
            </a:r>
            <a:r>
              <a:rPr lang="en-US" dirty="0" smtClean="0">
                <a:hlinkClick r:id="rId22"/>
              </a:rPr>
              <a:t>2014/06/21 00:38:00 36.489N 89.554W 8.1</a:t>
            </a:r>
            <a:r>
              <a:rPr lang="en-US" dirty="0" smtClean="0"/>
              <a:t> 11 km ( 7 mi) SSW of New Madrid, MO 1.5 </a:t>
            </a:r>
            <a:r>
              <a:rPr lang="en-US" dirty="0" smtClean="0">
                <a:hlinkClick r:id="rId23"/>
              </a:rPr>
              <a:t>2014/06/20 05:40:55 36.531N 89.638W 7.2</a:t>
            </a:r>
            <a:r>
              <a:rPr lang="en-US" dirty="0" smtClean="0"/>
              <a:t> 12 km ( 7 mi) WSW of New Madrid, MO 1.3 </a:t>
            </a:r>
            <a:r>
              <a:rPr lang="en-US" dirty="0" smtClean="0">
                <a:hlinkClick r:id="rId24"/>
              </a:rPr>
              <a:t>2014/06/18 06:52:25 36.176N 89.464W 9.2</a:t>
            </a:r>
            <a:r>
              <a:rPr lang="en-US" dirty="0" smtClean="0"/>
              <a:t> 10 km ( 6 mi) SSE of </a:t>
            </a:r>
            <a:r>
              <a:rPr lang="en-US" dirty="0" err="1" smtClean="0"/>
              <a:t>Ridgely</a:t>
            </a:r>
            <a:r>
              <a:rPr lang="en-US" dirty="0" smtClean="0"/>
              <a:t>, TN 1.6 </a:t>
            </a:r>
            <a:r>
              <a:rPr lang="en-US" dirty="0" smtClean="0">
                <a:hlinkClick r:id="rId25"/>
              </a:rPr>
              <a:t>2014/06/17 20:26:05 36.557N 89.621W 8.9</a:t>
            </a:r>
            <a:r>
              <a:rPr lang="en-US" dirty="0" smtClean="0"/>
              <a:t> 9 km ( 6 mi) WSW of New Madrid, MO 1.1 </a:t>
            </a:r>
            <a:r>
              <a:rPr lang="en-US" dirty="0" smtClean="0">
                <a:hlinkClick r:id="rId26"/>
              </a:rPr>
              <a:t>2014/06/16 02:09:43 36.267N 89.470W 6.2</a:t>
            </a:r>
            <a:r>
              <a:rPr lang="en-US" dirty="0" smtClean="0"/>
              <a:t> 2 km ( 1 mi) ENE of </a:t>
            </a:r>
            <a:r>
              <a:rPr lang="en-US" dirty="0" err="1" smtClean="0"/>
              <a:t>Ridgely</a:t>
            </a:r>
            <a:r>
              <a:rPr lang="en-US" dirty="0" smtClean="0"/>
              <a:t>, TN 1.3 </a:t>
            </a:r>
            <a:r>
              <a:rPr lang="en-US" dirty="0" smtClean="0">
                <a:hlinkClick r:id="rId27"/>
              </a:rPr>
              <a:t>2014/06/15 01:50:07 36.284N 89.525W 3.3</a:t>
            </a:r>
            <a:r>
              <a:rPr lang="en-US" dirty="0" smtClean="0"/>
              <a:t> 4 km ( 2 mi) NW of </a:t>
            </a:r>
            <a:r>
              <a:rPr lang="en-US" dirty="0" err="1" smtClean="0"/>
              <a:t>Ridgely</a:t>
            </a:r>
            <a:r>
              <a:rPr lang="en-US" dirty="0" smtClean="0"/>
              <a:t>, TN 1.6 </a:t>
            </a:r>
            <a:r>
              <a:rPr lang="en-US" dirty="0" smtClean="0">
                <a:hlinkClick r:id="rId28"/>
              </a:rPr>
              <a:t>2014/06/14 06:54:26 36.464N 89.576W 10.5</a:t>
            </a:r>
            <a:r>
              <a:rPr lang="en-US" dirty="0" smtClean="0"/>
              <a:t> 12 km ( 7 mi) ENE of Portageville, MO 1.6 </a:t>
            </a:r>
            <a:r>
              <a:rPr lang="en-US" dirty="0" smtClean="0">
                <a:hlinkClick r:id="rId29"/>
              </a:rPr>
              <a:t>2014/06/14 05:48:51 36.216N 89.465W 7.9</a:t>
            </a:r>
            <a:r>
              <a:rPr lang="en-US" dirty="0" smtClean="0"/>
              <a:t> 6 km ( 3 mi) SSE of </a:t>
            </a:r>
            <a:r>
              <a:rPr lang="en-US" dirty="0" err="1" smtClean="0"/>
              <a:t>Ridgely</a:t>
            </a:r>
            <a:r>
              <a:rPr lang="en-US" dirty="0" smtClean="0"/>
              <a:t>, TN 1.9 </a:t>
            </a:r>
            <a:r>
              <a:rPr lang="en-US" dirty="0" smtClean="0">
                <a:hlinkClick r:id="rId30"/>
              </a:rPr>
              <a:t>2014/06/11 06:57:34 36.231N 89.484W 5.7</a:t>
            </a:r>
            <a:r>
              <a:rPr lang="en-US" dirty="0" smtClean="0"/>
              <a:t> 13 km ( 8 mi) NNE of Alamo, TN 1.1 </a:t>
            </a:r>
            <a:r>
              <a:rPr lang="en-US" dirty="0" smtClean="0">
                <a:hlinkClick r:id="rId31"/>
              </a:rPr>
              <a:t>2014/06/10 01:33:31 36.312N 89.536W 8.8</a:t>
            </a:r>
            <a:r>
              <a:rPr lang="en-US" dirty="0" smtClean="0"/>
              <a:t> 7 km ( 4 mi) NW of </a:t>
            </a:r>
            <a:r>
              <a:rPr lang="en-US" dirty="0" err="1" smtClean="0"/>
              <a:t>Ridgely</a:t>
            </a:r>
            <a:r>
              <a:rPr lang="en-US" dirty="0" smtClean="0"/>
              <a:t>, TN 1.9 </a:t>
            </a:r>
            <a:r>
              <a:rPr lang="en-US" dirty="0" smtClean="0">
                <a:hlinkClick r:id="rId32"/>
              </a:rPr>
              <a:t>2014/06/09 21:18:14 36.109N 89.402W 8.8</a:t>
            </a:r>
            <a:r>
              <a:rPr lang="en-US" dirty="0" smtClean="0"/>
              <a:t> 9 km ( 5 mi) N of Dyersburg, TN 0.9 </a:t>
            </a:r>
            <a:r>
              <a:rPr lang="en-US" dirty="0" smtClean="0">
                <a:hlinkClick r:id="rId33"/>
              </a:rPr>
              <a:t>2014/06/09 00:27:54 36.475N 89.572W 9.3</a:t>
            </a:r>
            <a:r>
              <a:rPr lang="en-US" dirty="0" smtClean="0"/>
              <a:t> 13 km ( 8 mi) ENE of Portageville, MO 1.8 </a:t>
            </a:r>
            <a:r>
              <a:rPr lang="en-US" dirty="0" smtClean="0">
                <a:hlinkClick r:id="rId34"/>
              </a:rPr>
              <a:t>2014/06/02 20:19:04 36.077N 89.433W 3.8</a:t>
            </a:r>
            <a:r>
              <a:rPr lang="en-US" dirty="0" smtClean="0"/>
              <a:t> 8 km ( 5 mi) NW of Dyersburg, TN 1.8 </a:t>
            </a:r>
            <a:r>
              <a:rPr lang="en-US" dirty="0" smtClean="0">
                <a:hlinkClick r:id="rId35"/>
              </a:rPr>
              <a:t>2014/05/31 11:14:49 36.600N 89.566W 4.6</a:t>
            </a:r>
            <a:r>
              <a:rPr lang="en-US" dirty="0" smtClean="0"/>
              <a:t> 4 km ( 2 mi) WNW of New Madrid, MO 2.2 </a:t>
            </a:r>
            <a:r>
              <a:rPr lang="en-US" dirty="0" smtClean="0">
                <a:hlinkClick r:id="rId36"/>
              </a:rPr>
              <a:t>2014/05/28 23:07:57 36.294N 89.463W 5.3</a:t>
            </a:r>
            <a:r>
              <a:rPr lang="en-US" dirty="0" smtClean="0"/>
              <a:t> 4 km ( 2 mi) NE of </a:t>
            </a:r>
            <a:r>
              <a:rPr lang="en-US" dirty="0" err="1" smtClean="0"/>
              <a:t>Ridgely</a:t>
            </a:r>
            <a:r>
              <a:rPr lang="en-US" dirty="0" smtClean="0"/>
              <a:t>, TN 1.4 </a:t>
            </a:r>
            <a:r>
              <a:rPr lang="en-US" dirty="0" smtClean="0">
                <a:hlinkClick r:id="rId37"/>
              </a:rPr>
              <a:t>2014/05/28 03:28:13 36.494N 89.546W 8.2</a:t>
            </a:r>
            <a:r>
              <a:rPr lang="en-US" dirty="0" smtClean="0"/>
              <a:t> 10 km ( 6 mi) S of New Madrid, MO </a:t>
            </a:r>
            <a:r>
              <a:rPr lang="en-US" b="1" dirty="0" smtClean="0"/>
              <a:t>3.1 </a:t>
            </a:r>
            <a:r>
              <a:rPr lang="en-US" b="1" dirty="0" smtClean="0">
                <a:hlinkClick r:id="rId38"/>
              </a:rPr>
              <a:t>2014/05/15 10:44:58 36.558N 90.020W 5.7</a:t>
            </a:r>
            <a:r>
              <a:rPr lang="en-US" b="1" dirty="0" smtClean="0"/>
              <a:t> 15 km ( 9 mi) NW of Gideon, MO 3.1 </a:t>
            </a:r>
            <a:r>
              <a:rPr lang="en-US" b="1" dirty="0" smtClean="0">
                <a:hlinkClick r:id="rId39"/>
              </a:rPr>
              <a:t>2014/04/07 01:24:12 36.215N 89.410W 6.1</a:t>
            </a:r>
            <a:r>
              <a:rPr lang="en-US" b="1" dirty="0" smtClean="0"/>
              <a:t> 8 km ( 5 mi) ESE of </a:t>
            </a:r>
            <a:r>
              <a:rPr lang="en-US" b="1" dirty="0" err="1" smtClean="0"/>
              <a:t>Ridgely</a:t>
            </a:r>
            <a:r>
              <a:rPr lang="en-US" b="1" dirty="0" smtClean="0"/>
              <a:t>, TN </a:t>
            </a:r>
            <a:endParaRPr lang="en-US" dirty="0"/>
          </a:p>
        </p:txBody>
      </p:sp>
      <p:sp>
        <p:nvSpPr>
          <p:cNvPr id="4" name="Slide Number Placeholder 3"/>
          <p:cNvSpPr>
            <a:spLocks noGrp="1"/>
          </p:cNvSpPr>
          <p:nvPr>
            <p:ph type="sldNum" sz="quarter" idx="10"/>
          </p:nvPr>
        </p:nvSpPr>
        <p:spPr/>
        <p:txBody>
          <a:bodyPr/>
          <a:lstStyle/>
          <a:p>
            <a:pPr>
              <a:defRPr/>
            </a:pPr>
            <a:fld id="{6CB73DE5-8664-4073-98F1-70B8EA19D794}" type="slidenum">
              <a:rPr lang="en-US" smtClean="0"/>
              <a:pPr>
                <a:defRPr/>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24</a:t>
            </a:fld>
            <a:endParaRPr lang="en-US"/>
          </a:p>
        </p:txBody>
      </p:sp>
    </p:spTree>
    <p:extLst>
      <p:ext uri="{BB962C8B-B14F-4D97-AF65-F5344CB8AC3E}">
        <p14:creationId xmlns:p14="http://schemas.microsoft.com/office/powerpoint/2010/main" val="464605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25</a:t>
            </a:fld>
            <a:endParaRPr lang="en-US"/>
          </a:p>
        </p:txBody>
      </p:sp>
    </p:spTree>
    <p:extLst>
      <p:ext uri="{BB962C8B-B14F-4D97-AF65-F5344CB8AC3E}">
        <p14:creationId xmlns:p14="http://schemas.microsoft.com/office/powerpoint/2010/main" val="409507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26</a:t>
            </a:fld>
            <a:endParaRPr lang="en-US"/>
          </a:p>
        </p:txBody>
      </p:sp>
    </p:spTree>
    <p:extLst>
      <p:ext uri="{BB962C8B-B14F-4D97-AF65-F5344CB8AC3E}">
        <p14:creationId xmlns:p14="http://schemas.microsoft.com/office/powerpoint/2010/main" val="2953767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27</a:t>
            </a:fld>
            <a:endParaRPr lang="en-US"/>
          </a:p>
        </p:txBody>
      </p:sp>
    </p:spTree>
    <p:extLst>
      <p:ext uri="{BB962C8B-B14F-4D97-AF65-F5344CB8AC3E}">
        <p14:creationId xmlns:p14="http://schemas.microsoft.com/office/powerpoint/2010/main" val="206737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28</a:t>
            </a:fld>
            <a:endParaRPr lang="en-US"/>
          </a:p>
        </p:txBody>
      </p:sp>
    </p:spTree>
    <p:extLst>
      <p:ext uri="{BB962C8B-B14F-4D97-AF65-F5344CB8AC3E}">
        <p14:creationId xmlns:p14="http://schemas.microsoft.com/office/powerpoint/2010/main" val="1358890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29</a:t>
            </a:fld>
            <a:endParaRPr lang="en-US"/>
          </a:p>
        </p:txBody>
      </p:sp>
    </p:spTree>
    <p:extLst>
      <p:ext uri="{BB962C8B-B14F-4D97-AF65-F5344CB8AC3E}">
        <p14:creationId xmlns:p14="http://schemas.microsoft.com/office/powerpoint/2010/main" val="2477136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FEMA - 1681 - Photograph by FEMA News Photo taken on 01-17-1994 in California. North Ridge, CA Earthquake. </a:t>
            </a:r>
            <a:r>
              <a:rPr lang="en-US" dirty="0">
                <a:hlinkClick r:id="rId3"/>
              </a:rPr>
              <a:t>Public Domain</a:t>
            </a:r>
            <a:endParaRPr lang="en-US" dirty="0"/>
          </a:p>
          <a:p>
            <a:endParaRPr lang="en-US" dirty="0"/>
          </a:p>
          <a:p>
            <a:pPr rtl="0"/>
            <a:r>
              <a:rPr lang="en-US" b="1" dirty="0" err="1" smtClean="0">
                <a:effectLst/>
              </a:rPr>
              <a:t>DescriptionFEMA</a:t>
            </a:r>
            <a:r>
              <a:rPr lang="en-US" b="1" dirty="0" smtClean="0">
                <a:effectLst/>
              </a:rPr>
              <a:t> - 1681 - Photograph by FEMA News Photo taken on 01-17-1994 in </a:t>
            </a:r>
            <a:r>
              <a:rPr lang="en-US" b="1" dirty="0" err="1" smtClean="0">
                <a:effectLst/>
              </a:rPr>
              <a:t>California.jpgEnglish</a:t>
            </a:r>
            <a:r>
              <a:rPr lang="en-US" b="1" dirty="0" smtClean="0">
                <a:effectLst/>
              </a:rPr>
              <a:t>:</a:t>
            </a:r>
            <a:r>
              <a:rPr lang="en-US" dirty="0" smtClean="0">
                <a:effectLst/>
              </a:rPr>
              <a:t> Northridge Earthquake, CA, January 17, 1994 -- An aerial view of destruction caused by the 6.7 magnitude earthquake. Approximately 114,000 residential and commercial structures were damaged and 72 deaths were attributed to the earthquake. Damage costs were estimated at $25 billion. FEMA News Photo</a:t>
            </a:r>
          </a:p>
          <a:p>
            <a:r>
              <a:rPr lang="en-US" b="1" dirty="0" smtClean="0">
                <a:effectLst/>
              </a:rPr>
              <a:t>Date</a:t>
            </a:r>
            <a:r>
              <a:rPr lang="en-US" dirty="0" smtClean="0">
                <a:effectLst/>
              </a:rPr>
              <a:t>17 January 1994</a:t>
            </a:r>
            <a:r>
              <a:rPr lang="en-US" b="1" dirty="0" smtClean="0">
                <a:effectLst/>
              </a:rPr>
              <a:t>Source</a:t>
            </a:r>
            <a:r>
              <a:rPr lang="en-US" dirty="0" smtClean="0">
                <a:effectLst/>
              </a:rPr>
              <a:t>This image is from the </a:t>
            </a:r>
            <a:r>
              <a:rPr lang="en-US" dirty="0" smtClean="0">
                <a:effectLst/>
                <a:hlinkClick r:id="rId4"/>
              </a:rPr>
              <a:t>FEMA Photo </a:t>
            </a:r>
            <a:r>
              <a:rPr lang="en-US" dirty="0" err="1" smtClean="0">
                <a:effectLst/>
                <a:hlinkClick r:id="rId4"/>
              </a:rPr>
              <a:t>Library</a:t>
            </a:r>
            <a:r>
              <a:rPr lang="en-US" dirty="0" err="1" smtClean="0">
                <a:effectLst/>
              </a:rPr>
              <a:t>.</a:t>
            </a:r>
            <a:r>
              <a:rPr lang="en-US" b="1" dirty="0" err="1" smtClean="0">
                <a:effectLst/>
              </a:rPr>
              <a:t>Author</a:t>
            </a:r>
            <a:r>
              <a:rPr lang="en-US" dirty="0" err="1" smtClean="0">
                <a:effectLst/>
              </a:rPr>
              <a:t>FEMA</a:t>
            </a:r>
            <a:r>
              <a:rPr lang="en-US" dirty="0" smtClean="0">
                <a:effectLst/>
              </a:rPr>
              <a:t> News Photo</a:t>
            </a:r>
          </a:p>
          <a:p>
            <a:endParaRPr lang="en-US" dirty="0" smtClean="0">
              <a:effectLst/>
            </a:endParaRPr>
          </a:p>
          <a:p>
            <a:r>
              <a:rPr lang="en-US" dirty="0" smtClean="0"/>
              <a:t>http://commons.wikimedia.org/wiki/File:FEMA_-_1681_-_Photograph_by_FEMA_News_Photo_taken_on_01-17-1994_in_California.jpg </a:t>
            </a:r>
          </a:p>
          <a:p>
            <a:endParaRPr lang="en-US" dirty="0" smtClean="0"/>
          </a:p>
          <a:p>
            <a:r>
              <a:rPr lang="en-US" dirty="0" smtClean="0"/>
              <a:t>Photos included in this presentation are taken</a:t>
            </a:r>
            <a:r>
              <a:rPr lang="en-US" baseline="0" dirty="0" smtClean="0"/>
              <a:t> of the Northridge California Earthquake on January 17, 1994 at 4:30am local time. Magnitude 6.7.</a:t>
            </a:r>
          </a:p>
          <a:p>
            <a:endParaRPr lang="en-US" baseline="0" dirty="0" smtClean="0"/>
          </a:p>
          <a:p>
            <a:r>
              <a:rPr lang="en-US" dirty="0" smtClean="0"/>
              <a:t>“Sixty people were killed, more than 7,000 injured, 20,000 homeless and more than 40,000 buildings damaged in Los Angeles, Ventura, Orange and San Bernardino Counties. Severe damage occurred in the San Fernando Valley: maximum intensities of (IX) were observed in and near Northridge and in Sherman Oaks. Lesser, but still significant damage occurred at Fillmore, Glendale, Santa Clarita, Santa Monica, Simi Valley and in western and central Los Angeles. Damage was also sustained to Anaheim Stadium. Collapsed overpasses closed sections of the Santa Monica Freeway, the Antelope Valley Freeway, the Simi Valley Freeway and the Golden State Freeway. Fires caused additional damage in the San Fernando Valley and at Malibu and Venice. Preliminary estimates of damage are between 13 and 20 billion U.S. dollars. Felt throughout much of southern California and as far away as Turlock, California; Las Vegas, Nevada; Richfield, Utah and Ensenada, Mexico. The maximum recorded acceleration exceeded 1.0g at several sites in the area with the largest value of 1.8g recorded at Tarzana, about 7 km south of the epicenter. A maximum uplift of about 15 cm occurred in the Santa Susana Mountains and many rockslides occurred in mountain areas, blocking some roads. Some ground cracks were observed at Granada Hills and in </a:t>
            </a:r>
            <a:r>
              <a:rPr lang="en-US" dirty="0" err="1" smtClean="0"/>
              <a:t>Potrero</a:t>
            </a:r>
            <a:r>
              <a:rPr lang="en-US" dirty="0" smtClean="0"/>
              <a:t> Canyon. Some liquefaction occurred at Simi Valley and in some other parts of the Los Angeles Basin. “</a:t>
            </a:r>
            <a:br>
              <a:rPr lang="en-US" dirty="0" smtClean="0"/>
            </a:br>
            <a:endParaRPr lang="en-US" dirty="0" smtClean="0"/>
          </a:p>
          <a:p>
            <a:r>
              <a:rPr lang="en-US" dirty="0" smtClean="0"/>
              <a:t>Source: http://earthquake.usgs.gov/earthquakes/states/events/1994_01_17.php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30</a:t>
            </a:fld>
            <a:endParaRPr lang="en-US"/>
          </a:p>
        </p:txBody>
      </p:sp>
    </p:spTree>
    <p:extLst>
      <p:ext uri="{BB962C8B-B14F-4D97-AF65-F5344CB8AC3E}">
        <p14:creationId xmlns:p14="http://schemas.microsoft.com/office/powerpoint/2010/main" val="395552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4</a:t>
            </a:fld>
            <a:endParaRPr lang="en-US"/>
          </a:p>
        </p:txBody>
      </p:sp>
    </p:spTree>
    <p:extLst>
      <p:ext uri="{BB962C8B-B14F-4D97-AF65-F5344CB8AC3E}">
        <p14:creationId xmlns:p14="http://schemas.microsoft.com/office/powerpoint/2010/main" val="273749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Kaiser Permanente Building After Northridge </a:t>
            </a:r>
            <a:r>
              <a:rPr lang="en-US" dirty="0" err="1" smtClean="0">
                <a:effectLst/>
              </a:rPr>
              <a:t>Earthquake</a:t>
            </a:r>
            <a:r>
              <a:rPr lang="en-US" dirty="0" err="1">
                <a:hlinkClick r:id="rId3"/>
              </a:rPr>
              <a:t>Public</a:t>
            </a:r>
            <a:r>
              <a:rPr lang="en-US" dirty="0">
                <a:hlinkClick r:id="rId3"/>
              </a:rPr>
              <a:t> </a:t>
            </a:r>
            <a:r>
              <a:rPr lang="en-US" dirty="0" err="1">
                <a:hlinkClick r:id="rId3"/>
              </a:rPr>
              <a:t>Domain</a:t>
            </a:r>
            <a:r>
              <a:rPr lang="en-US" dirty="0" err="1" smtClean="0">
                <a:effectLst/>
              </a:rPr>
              <a:t>view</a:t>
            </a:r>
            <a:r>
              <a:rPr lang="en-US" dirty="0" smtClean="0">
                <a:effectLst/>
              </a:rPr>
              <a:t> terms</a:t>
            </a:r>
          </a:p>
          <a:p>
            <a:r>
              <a:rPr lang="en-US" dirty="0" smtClean="0">
                <a:effectLst/>
                <a:hlinkClick r:id="rId4" tooltip="en:User:Gedstrom"/>
              </a:rPr>
              <a:t>Gary B. Edstrom</a:t>
            </a:r>
            <a:r>
              <a:rPr lang="en-US" dirty="0" smtClean="0">
                <a:effectLst/>
              </a:rPr>
              <a:t> - Photo by Gary B. Edstrom. Transferred from earlier upload at </a:t>
            </a:r>
            <a:r>
              <a:rPr lang="en-US" dirty="0" err="1" smtClean="0">
                <a:effectLst/>
                <a:hlinkClick r:id="rId5"/>
              </a:rPr>
              <a:t>en.wikipedia</a:t>
            </a:r>
            <a:endParaRPr lang="en-US" dirty="0" smtClean="0">
              <a:effectLst/>
            </a:endParaRPr>
          </a:p>
          <a:p>
            <a:endParaRPr lang="en-US" dirty="0" smtClean="0"/>
          </a:p>
          <a:p>
            <a:pPr fontAlgn="t"/>
            <a:r>
              <a:rPr lang="en-US" dirty="0"/>
              <a:t>Kaiser Permanente building</a:t>
            </a:r>
          </a:p>
          <a:p>
            <a:pPr fontAlgn="t"/>
            <a:r>
              <a:rPr lang="en-US" dirty="0"/>
              <a:t>The Kaiser Permanente Building after the Northridge Earthquake of January 17, 1994. Photo taken on Saturday, January 22, 1994 by me, Gary B. Edstrom, and released to the public domain.</a:t>
            </a:r>
          </a:p>
          <a:p>
            <a:endParaRPr lang="en-US" dirty="0" smtClean="0"/>
          </a:p>
          <a:p>
            <a:r>
              <a:rPr lang="en-US" dirty="0" smtClean="0"/>
              <a:t>http://en.wikipedia.org/wiki/1994_Northridge_earthquake#mediaviewer/File:Kaiser_Permanente_Building_After_Northridge_Earthquake.jpg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31</a:t>
            </a:fld>
            <a:endParaRPr lang="en-US"/>
          </a:p>
        </p:txBody>
      </p:sp>
    </p:spTree>
    <p:extLst>
      <p:ext uri="{BB962C8B-B14F-4D97-AF65-F5344CB8AC3E}">
        <p14:creationId xmlns:p14="http://schemas.microsoft.com/office/powerpoint/2010/main" val="3035373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Collapsed Apartment After Northridge Earthquake </a:t>
            </a:r>
            <a:r>
              <a:rPr lang="en-US" dirty="0">
                <a:hlinkClick r:id="rId3"/>
              </a:rPr>
              <a:t>Public Domain</a:t>
            </a:r>
            <a:r>
              <a:rPr lang="en-US" dirty="0"/>
              <a:t> </a:t>
            </a:r>
            <a:r>
              <a:rPr lang="en-US" dirty="0" smtClean="0">
                <a:effectLst/>
              </a:rPr>
              <a:t>view terms</a:t>
            </a:r>
          </a:p>
          <a:p>
            <a:r>
              <a:rPr lang="en-US" dirty="0" smtClean="0">
                <a:effectLst/>
              </a:rPr>
              <a:t>Original uploader was </a:t>
            </a:r>
            <a:r>
              <a:rPr lang="en-US" dirty="0" err="1" smtClean="0">
                <a:effectLst/>
                <a:hlinkClick r:id="rId4" tooltip="en:User:Gedstrom"/>
              </a:rPr>
              <a:t>Gedstrom</a:t>
            </a:r>
            <a:r>
              <a:rPr lang="en-US" dirty="0" smtClean="0">
                <a:effectLst/>
              </a:rPr>
              <a:t> at </a:t>
            </a:r>
            <a:r>
              <a:rPr lang="en-US" dirty="0" err="1" smtClean="0">
                <a:effectLst/>
                <a:hlinkClick r:id="rId5"/>
              </a:rPr>
              <a:t>en.wikipedia</a:t>
            </a:r>
            <a:r>
              <a:rPr lang="en-US" dirty="0" smtClean="0">
                <a:effectLst/>
              </a:rPr>
              <a:t> - See above. Transferred from </a:t>
            </a:r>
            <a:r>
              <a:rPr lang="en-US" dirty="0" err="1" smtClean="0">
                <a:effectLst/>
                <a:hlinkClick r:id="rId5"/>
              </a:rPr>
              <a:t>en.wikipedia</a:t>
            </a:r>
            <a:endParaRPr lang="en-US" dirty="0" smtClean="0">
              <a:effectLst/>
            </a:endParaRPr>
          </a:p>
          <a:p>
            <a:endParaRPr lang="en-US" dirty="0" smtClean="0"/>
          </a:p>
          <a:p>
            <a:pPr fontAlgn="t"/>
            <a:r>
              <a:rPr lang="en-US" dirty="0" smtClean="0">
                <a:solidFill>
                  <a:srgbClr val="555555"/>
                </a:solidFill>
                <a:effectLst/>
              </a:rPr>
              <a:t>Collapsed apartment building</a:t>
            </a:r>
          </a:p>
          <a:p>
            <a:pPr fontAlgn="t"/>
            <a:r>
              <a:rPr lang="en-US" dirty="0" smtClean="0">
                <a:solidFill>
                  <a:srgbClr val="555555"/>
                </a:solidFill>
                <a:effectLst/>
              </a:rPr>
              <a:t>Collapsed apartment building after the Northridge Earthquake of January 17, 1994. Photo taken Saturday, January 22, 1994 by me, Gary B. Edstrom, and released to the public domain.</a:t>
            </a:r>
          </a:p>
          <a:p>
            <a:endParaRPr lang="en-US" dirty="0" smtClean="0"/>
          </a:p>
          <a:p>
            <a:r>
              <a:rPr lang="en-US" dirty="0" smtClean="0"/>
              <a:t>http://en.wikipedia.org/wiki/1994_Northridge_earthquake#mediaviewer/File:Collapsed_Apartment_After_Northridge_Earthquake.jpg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32</a:t>
            </a:fld>
            <a:endParaRPr lang="en-US"/>
          </a:p>
        </p:txBody>
      </p:sp>
    </p:spTree>
    <p:extLst>
      <p:ext uri="{BB962C8B-B14F-4D97-AF65-F5344CB8AC3E}">
        <p14:creationId xmlns:p14="http://schemas.microsoft.com/office/powerpoint/2010/main" val="4229935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33</a:t>
            </a:fld>
            <a:endParaRPr lang="en-US"/>
          </a:p>
        </p:txBody>
      </p:sp>
    </p:spTree>
    <p:extLst>
      <p:ext uri="{BB962C8B-B14F-4D97-AF65-F5344CB8AC3E}">
        <p14:creationId xmlns:p14="http://schemas.microsoft.com/office/powerpoint/2010/main" val="238200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Northridge earthquake 10 frwy </a:t>
            </a:r>
            <a:r>
              <a:rPr lang="en-US" dirty="0" smtClean="0">
                <a:effectLst/>
                <a:hlinkClick r:id="rId3"/>
              </a:rPr>
              <a:t>CC BY-SA 3.0</a:t>
            </a:r>
            <a:r>
              <a:rPr lang="en-US" dirty="0" smtClean="0">
                <a:effectLst/>
              </a:rPr>
              <a:t> view terms – No changes to the photo</a:t>
            </a:r>
            <a:r>
              <a:rPr lang="en-US" baseline="0" dirty="0" smtClean="0">
                <a:effectLst/>
              </a:rPr>
              <a:t> have been made.</a:t>
            </a:r>
            <a:endParaRPr lang="en-US" dirty="0" smtClean="0">
              <a:effectLst/>
            </a:endParaRPr>
          </a:p>
          <a:p>
            <a:endParaRPr lang="en-US" dirty="0" smtClean="0">
              <a:effectLst/>
            </a:endParaRPr>
          </a:p>
          <a:p>
            <a:r>
              <a:rPr lang="en-US" dirty="0" smtClean="0">
                <a:effectLst/>
              </a:rPr>
              <a:t>FEMA News Photo - This image is from the </a:t>
            </a:r>
            <a:r>
              <a:rPr lang="en-US" dirty="0" smtClean="0">
                <a:effectLst/>
                <a:hlinkClick r:id="rId4"/>
              </a:rPr>
              <a:t>FEMA Photo Library</a:t>
            </a:r>
            <a:endParaRPr lang="en-US" dirty="0" smtClean="0">
              <a:effectLst/>
            </a:endParaRPr>
          </a:p>
          <a:p>
            <a:endParaRPr lang="en-US" dirty="0" smtClean="0">
              <a:effectLst/>
            </a:endParaRPr>
          </a:p>
          <a:p>
            <a:r>
              <a:rPr lang="en-US" dirty="0" smtClean="0"/>
              <a:t>http://en.wikipedia.org/wiki/1994_Northridge_earthquake#mediaviewer/File:Northridge_earthquake_10_frwy.png</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34</a:t>
            </a:fld>
            <a:endParaRPr lang="en-US"/>
          </a:p>
        </p:txBody>
      </p:sp>
    </p:spTree>
    <p:extLst>
      <p:ext uri="{BB962C8B-B14F-4D97-AF65-F5344CB8AC3E}">
        <p14:creationId xmlns:p14="http://schemas.microsoft.com/office/powerpoint/2010/main" val="2552192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FEMA - 1807 - Photograph by Robert A. </a:t>
            </a:r>
            <a:r>
              <a:rPr lang="en-US" dirty="0" err="1" smtClean="0">
                <a:effectLst/>
              </a:rPr>
              <a:t>Eplett</a:t>
            </a:r>
            <a:r>
              <a:rPr lang="en-US" dirty="0" smtClean="0">
                <a:effectLst/>
              </a:rPr>
              <a:t> taken on 01-17-1994 in California </a:t>
            </a:r>
            <a:r>
              <a:rPr lang="en-US" dirty="0">
                <a:hlinkClick r:id="rId3"/>
              </a:rPr>
              <a:t>Public Domain</a:t>
            </a:r>
            <a:r>
              <a:rPr lang="en-US" dirty="0"/>
              <a:t> </a:t>
            </a:r>
            <a:r>
              <a:rPr lang="en-US" dirty="0" smtClean="0">
                <a:effectLst/>
              </a:rPr>
              <a:t>view terms</a:t>
            </a:r>
          </a:p>
          <a:p>
            <a:r>
              <a:rPr lang="en-US" dirty="0" smtClean="0">
                <a:effectLst/>
              </a:rPr>
              <a:t>Robert A. </a:t>
            </a:r>
            <a:r>
              <a:rPr lang="en-US" dirty="0" err="1" smtClean="0">
                <a:effectLst/>
              </a:rPr>
              <a:t>Eplett</a:t>
            </a:r>
            <a:r>
              <a:rPr lang="en-US" dirty="0" smtClean="0">
                <a:effectLst/>
              </a:rPr>
              <a:t> - This image is from the </a:t>
            </a:r>
            <a:r>
              <a:rPr lang="en-US" dirty="0" smtClean="0">
                <a:effectLst/>
                <a:hlinkClick r:id="rId4"/>
              </a:rPr>
              <a:t>FEMA Photo Library</a:t>
            </a:r>
            <a:r>
              <a:rPr lang="en-US" dirty="0" smtClean="0">
                <a:effectLst/>
              </a:rPr>
              <a:t>.</a:t>
            </a:r>
          </a:p>
          <a:p>
            <a:endParaRPr lang="en-US" dirty="0" smtClean="0">
              <a:effectLst/>
            </a:endParaRPr>
          </a:p>
          <a:p>
            <a:pPr rtl="0"/>
            <a:r>
              <a:rPr lang="en-US" b="1" dirty="0" err="1" smtClean="0">
                <a:effectLst/>
              </a:rPr>
              <a:t>DescriptionFEMA</a:t>
            </a:r>
            <a:r>
              <a:rPr lang="en-US" b="1" dirty="0" smtClean="0">
                <a:effectLst/>
              </a:rPr>
              <a:t> - 1807 - Photograph by Robert A. </a:t>
            </a:r>
            <a:r>
              <a:rPr lang="en-US" b="1" dirty="0" err="1" smtClean="0">
                <a:effectLst/>
              </a:rPr>
              <a:t>Eplett</a:t>
            </a:r>
            <a:r>
              <a:rPr lang="en-US" b="1" dirty="0" smtClean="0">
                <a:effectLst/>
              </a:rPr>
              <a:t> taken on 01-17-1994 in </a:t>
            </a:r>
            <a:r>
              <a:rPr lang="en-US" b="1" dirty="0" err="1" smtClean="0">
                <a:effectLst/>
              </a:rPr>
              <a:t>California.jpgEnglish</a:t>
            </a:r>
            <a:r>
              <a:rPr lang="en-US" b="1" dirty="0" smtClean="0">
                <a:effectLst/>
              </a:rPr>
              <a:t>:</a:t>
            </a:r>
            <a:r>
              <a:rPr lang="en-US" dirty="0" smtClean="0">
                <a:effectLst/>
              </a:rPr>
              <a:t> Northridge Earthquake, CA, January 17, 1994 -&amp;#65533; Many roads, including bridges and elevated highways were damaged by the 6.7 magnitude earthquake. Approximately 114,000 residential and commercial structures were damaged and 72 deaths were attributed to the earthquake. Damage costs were estimated at $25 billion. FEMA News Photo</a:t>
            </a:r>
          </a:p>
          <a:p>
            <a:r>
              <a:rPr lang="en-US" b="1" dirty="0" smtClean="0">
                <a:effectLst/>
              </a:rPr>
              <a:t>Date</a:t>
            </a:r>
            <a:r>
              <a:rPr lang="en-US" dirty="0" smtClean="0">
                <a:effectLst/>
              </a:rPr>
              <a:t>17 January 1994</a:t>
            </a:r>
            <a:r>
              <a:rPr lang="en-US" b="1" dirty="0" smtClean="0">
                <a:effectLst/>
              </a:rPr>
              <a:t>Source</a:t>
            </a:r>
            <a:r>
              <a:rPr lang="en-US" dirty="0" smtClean="0">
                <a:effectLst/>
              </a:rPr>
              <a:t>This image is from the </a:t>
            </a:r>
            <a:r>
              <a:rPr lang="en-US" dirty="0" smtClean="0">
                <a:effectLst/>
                <a:hlinkClick r:id="rId4"/>
              </a:rPr>
              <a:t>FEMA Photo </a:t>
            </a:r>
            <a:r>
              <a:rPr lang="en-US" dirty="0" err="1" smtClean="0">
                <a:effectLst/>
                <a:hlinkClick r:id="rId4"/>
              </a:rPr>
              <a:t>Library</a:t>
            </a:r>
            <a:r>
              <a:rPr lang="en-US" dirty="0" err="1" smtClean="0">
                <a:effectLst/>
              </a:rPr>
              <a:t>.</a:t>
            </a:r>
            <a:r>
              <a:rPr lang="en-US" b="1" dirty="0" err="1" smtClean="0">
                <a:effectLst/>
              </a:rPr>
              <a:t>Author</a:t>
            </a:r>
            <a:r>
              <a:rPr lang="en-US" dirty="0" err="1" smtClean="0">
                <a:effectLst/>
              </a:rPr>
              <a:t>Robert</a:t>
            </a:r>
            <a:r>
              <a:rPr lang="en-US" dirty="0" smtClean="0">
                <a:effectLst/>
              </a:rPr>
              <a:t> A. </a:t>
            </a:r>
            <a:r>
              <a:rPr lang="en-US" dirty="0" err="1" smtClean="0">
                <a:effectLst/>
              </a:rPr>
              <a:t>Eplett</a:t>
            </a:r>
            <a:endParaRPr lang="en-US" dirty="0" smtClean="0">
              <a:effectLst/>
            </a:endParaRPr>
          </a:p>
          <a:p>
            <a:endParaRPr lang="en-US" dirty="0" smtClean="0">
              <a:effectLst/>
            </a:endParaRPr>
          </a:p>
          <a:p>
            <a:r>
              <a:rPr lang="en-US" dirty="0" smtClean="0">
                <a:effectLst/>
              </a:rPr>
              <a:t>http://en.wikipedia.org/wiki/1994_Northridge_earthquake#mediaviewer/File:FEMA_-_1807_-_Photograph_by_Robert_A._Eplett_taken_on_01-17-1994_in_California.jpg  </a:t>
            </a:r>
          </a:p>
          <a:p>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35</a:t>
            </a:fld>
            <a:endParaRPr lang="en-US"/>
          </a:p>
        </p:txBody>
      </p:sp>
    </p:spTree>
    <p:extLst>
      <p:ext uri="{BB962C8B-B14F-4D97-AF65-F5344CB8AC3E}">
        <p14:creationId xmlns:p14="http://schemas.microsoft.com/office/powerpoint/2010/main" val="3874575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https://www.fhwa.dot.gov/publications/publicroads/94summer/p94su26.cfm </a:t>
            </a:r>
          </a:p>
          <a:p>
            <a:endParaRPr lang="en-US" dirty="0" smtClean="0"/>
          </a:p>
          <a:p>
            <a:pPr defTabSz="931774"/>
            <a:r>
              <a:rPr lang="en-US" dirty="0" smtClean="0"/>
              <a:t>Cooper, James D.</a:t>
            </a:r>
            <a:r>
              <a:rPr lang="en-US" baseline="0" dirty="0" smtClean="0"/>
              <a:t>, </a:t>
            </a:r>
            <a:r>
              <a:rPr lang="en-US" baseline="0" dirty="0" err="1" smtClean="0"/>
              <a:t>Fiedland</a:t>
            </a:r>
            <a:r>
              <a:rPr lang="en-US" baseline="0" dirty="0" smtClean="0"/>
              <a:t>, Ian M., Buckle, Ian G., </a:t>
            </a:r>
            <a:r>
              <a:rPr lang="en-US" baseline="0" dirty="0" err="1" smtClean="0"/>
              <a:t>Nimis</a:t>
            </a:r>
            <a:r>
              <a:rPr lang="en-US" baseline="0" dirty="0" smtClean="0"/>
              <a:t>, Ronald B., and </a:t>
            </a:r>
            <a:r>
              <a:rPr lang="en-US" baseline="0" dirty="0" err="1" smtClean="0"/>
              <a:t>Bobb</a:t>
            </a:r>
            <a:r>
              <a:rPr lang="en-US" baseline="0" dirty="0" smtClean="0"/>
              <a:t>, Nancy </a:t>
            </a:r>
            <a:r>
              <a:rPr lang="en-US" baseline="0" dirty="0" err="1" smtClean="0"/>
              <a:t>McMullin</a:t>
            </a:r>
            <a:r>
              <a:rPr lang="en-US" baseline="0" dirty="0" smtClean="0"/>
              <a:t>. Summer, 1994, Vol. 58, No. 1. </a:t>
            </a:r>
            <a:r>
              <a:rPr lang="en-US" dirty="0" smtClean="0"/>
              <a:t>US </a:t>
            </a:r>
            <a:r>
              <a:rPr lang="en-US" baseline="0" dirty="0" smtClean="0"/>
              <a:t> Department of Transportation, Federal Highway Administration. Public Roads.</a:t>
            </a:r>
            <a:endParaRPr lang="en-US" dirty="0" smtClean="0"/>
          </a:p>
          <a:p>
            <a:endParaRPr lang="en-US" dirty="0" smtClean="0"/>
          </a:p>
          <a:p>
            <a:r>
              <a:rPr lang="en-US" dirty="0" smtClean="0"/>
              <a:t>Collapsed section of westbound</a:t>
            </a:r>
            <a:r>
              <a:rPr lang="en-US" baseline="0" dirty="0" smtClean="0"/>
              <a:t> Santa Monica Freeway (I-10) between Venice Blvd and </a:t>
            </a:r>
            <a:r>
              <a:rPr lang="en-US" baseline="0" dirty="0" err="1" smtClean="0"/>
              <a:t>LaCienega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36</a:t>
            </a:fld>
            <a:endParaRPr lang="en-US"/>
          </a:p>
        </p:txBody>
      </p:sp>
    </p:spTree>
    <p:extLst>
      <p:ext uri="{BB962C8B-B14F-4D97-AF65-F5344CB8AC3E}">
        <p14:creationId xmlns:p14="http://schemas.microsoft.com/office/powerpoint/2010/main" val="731182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https://www.fhwa.dot.gov/publications/publicroads/94summer/p94su26.cfm </a:t>
            </a:r>
          </a:p>
          <a:p>
            <a:endParaRPr lang="en-US" dirty="0" smtClean="0"/>
          </a:p>
          <a:p>
            <a:r>
              <a:rPr lang="en-US" dirty="0" smtClean="0"/>
              <a:t>Cooper, James D.</a:t>
            </a:r>
            <a:r>
              <a:rPr lang="en-US" baseline="0" dirty="0" smtClean="0"/>
              <a:t>, </a:t>
            </a:r>
            <a:r>
              <a:rPr lang="en-US" baseline="0" dirty="0" err="1" smtClean="0"/>
              <a:t>Fiedland</a:t>
            </a:r>
            <a:r>
              <a:rPr lang="en-US" baseline="0" dirty="0" smtClean="0"/>
              <a:t>, Ian M., Buckle, Ian G., </a:t>
            </a:r>
            <a:r>
              <a:rPr lang="en-US" baseline="0" dirty="0" err="1" smtClean="0"/>
              <a:t>Nimis</a:t>
            </a:r>
            <a:r>
              <a:rPr lang="en-US" baseline="0" dirty="0" smtClean="0"/>
              <a:t>, Ronald B., and </a:t>
            </a:r>
            <a:r>
              <a:rPr lang="en-US" baseline="0" dirty="0" err="1" smtClean="0"/>
              <a:t>Bobb</a:t>
            </a:r>
            <a:r>
              <a:rPr lang="en-US" baseline="0" dirty="0" smtClean="0"/>
              <a:t>, Nancy </a:t>
            </a:r>
            <a:r>
              <a:rPr lang="en-US" baseline="0" dirty="0" err="1" smtClean="0"/>
              <a:t>McMullin</a:t>
            </a:r>
            <a:r>
              <a:rPr lang="en-US" baseline="0" dirty="0" smtClean="0"/>
              <a:t>. Summer, 1994, Vol. 58, No. 1. </a:t>
            </a:r>
            <a:r>
              <a:rPr lang="en-US" dirty="0" smtClean="0"/>
              <a:t>US </a:t>
            </a:r>
            <a:r>
              <a:rPr lang="en-US" baseline="0" dirty="0" smtClean="0"/>
              <a:t> Department of Transportation, Federal Highway Administration. Public Roads.</a:t>
            </a:r>
            <a:endParaRPr lang="en-US" dirty="0" smtClean="0"/>
          </a:p>
          <a:p>
            <a:endParaRPr lang="en-US" dirty="0" smtClean="0"/>
          </a:p>
          <a:p>
            <a:r>
              <a:rPr lang="en-US" dirty="0" smtClean="0"/>
              <a:t>Crushed column supporting the Santa Monica Freeway (I-10) near Venice</a:t>
            </a:r>
            <a:r>
              <a:rPr lang="en-US" baseline="0" dirty="0" smtClean="0"/>
              <a:t> Blvd. Pre-1971 column designs did not provide sufficient concrete-core confinement and resulted in “</a:t>
            </a:r>
            <a:r>
              <a:rPr lang="en-US" baseline="0" dirty="0" err="1" smtClean="0"/>
              <a:t>birdcaging</a:t>
            </a:r>
            <a:r>
              <a:rPr lang="en-US" baseline="0" dirty="0" smtClean="0"/>
              <a:t>” effect of steel reinforcement.</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37</a:t>
            </a:fld>
            <a:endParaRPr lang="en-US"/>
          </a:p>
        </p:txBody>
      </p:sp>
    </p:spTree>
    <p:extLst>
      <p:ext uri="{BB962C8B-B14F-4D97-AF65-F5344CB8AC3E}">
        <p14:creationId xmlns:p14="http://schemas.microsoft.com/office/powerpoint/2010/main" val="1174885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38</a:t>
            </a:fld>
            <a:endParaRPr lang="en-US"/>
          </a:p>
        </p:txBody>
      </p:sp>
    </p:spTree>
    <p:extLst>
      <p:ext uri="{BB962C8B-B14F-4D97-AF65-F5344CB8AC3E}">
        <p14:creationId xmlns:p14="http://schemas.microsoft.com/office/powerpoint/2010/main" val="2509482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http://www.momissioncast.com/?m=200706</a:t>
            </a:r>
          </a:p>
          <a:p>
            <a:endParaRPr lang="en-US" dirty="0" smtClean="0"/>
          </a:p>
          <a:p>
            <a:r>
              <a:rPr lang="en-US" dirty="0" smtClean="0"/>
              <a:t>Source: http://www.wd8aye.net/AirportDrill2012.jpg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39</a:t>
            </a:fld>
            <a:endParaRPr lang="en-US"/>
          </a:p>
        </p:txBody>
      </p:sp>
    </p:spTree>
    <p:extLst>
      <p:ext uri="{BB962C8B-B14F-4D97-AF65-F5344CB8AC3E}">
        <p14:creationId xmlns:p14="http://schemas.microsoft.com/office/powerpoint/2010/main" val="1115859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40</a:t>
            </a:fld>
            <a:endParaRPr lang="en-US"/>
          </a:p>
        </p:txBody>
      </p:sp>
    </p:spTree>
    <p:extLst>
      <p:ext uri="{BB962C8B-B14F-4D97-AF65-F5344CB8AC3E}">
        <p14:creationId xmlns:p14="http://schemas.microsoft.com/office/powerpoint/2010/main" val="411548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http://www.jointcommission.org/mobile/standards_information/jcfaqdetails.aspx?StandardsFAQId=523&amp;StandardsFAQChapterId=63 </a:t>
            </a:r>
          </a:p>
          <a:p>
            <a:r>
              <a:rPr lang="en-US" b="1" dirty="0"/>
              <a:t>The 96-hour Requirement</a:t>
            </a:r>
          </a:p>
          <a:p>
            <a:r>
              <a:rPr lang="en-US" dirty="0" smtClean="0"/>
              <a:t>Current | March 09, 2009</a:t>
            </a:r>
          </a:p>
          <a:p>
            <a:r>
              <a:rPr lang="en-US" b="1" dirty="0" smtClean="0"/>
              <a:t>Q. Are organizations required to have 96 hour capability on hand for the six critical areas regarding emergency response?   </a:t>
            </a:r>
            <a:endParaRPr lang="en-US" dirty="0" smtClean="0"/>
          </a:p>
          <a:p>
            <a:r>
              <a:rPr lang="en-US" dirty="0" smtClean="0"/>
              <a:t>A. No, the Joint Commission does not expect this. The requirement is to determine whether the organization has the capability to sustain itself (independent or by the local community) for 96 hours. For example, most organizations do not have the fuel capacity, water for drinking and patient care, or water for process equipment and sanitation to sustain themselves for 96 hours. If it is determined, after all measures of conservation, curtailment, and support from outside of the community are exhausted, that the capability is only 80 hours, then evacuation would be an appropriate response.</a:t>
            </a:r>
          </a:p>
          <a:p>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5</a:t>
            </a:fld>
            <a:endParaRPr lang="en-US"/>
          </a:p>
        </p:txBody>
      </p:sp>
    </p:spTree>
    <p:extLst>
      <p:ext uri="{BB962C8B-B14F-4D97-AF65-F5344CB8AC3E}">
        <p14:creationId xmlns:p14="http://schemas.microsoft.com/office/powerpoint/2010/main" val="1439109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41</a:t>
            </a:fld>
            <a:endParaRPr lang="en-US"/>
          </a:p>
        </p:txBody>
      </p:sp>
    </p:spTree>
    <p:extLst>
      <p:ext uri="{BB962C8B-B14F-4D97-AF65-F5344CB8AC3E}">
        <p14:creationId xmlns:p14="http://schemas.microsoft.com/office/powerpoint/2010/main" val="4175139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42</a:t>
            </a:fld>
            <a:endParaRPr lang="en-US"/>
          </a:p>
        </p:txBody>
      </p:sp>
    </p:spTree>
    <p:extLst>
      <p:ext uri="{BB962C8B-B14F-4D97-AF65-F5344CB8AC3E}">
        <p14:creationId xmlns:p14="http://schemas.microsoft.com/office/powerpoint/2010/main" val="4087037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1994 Northridge Earthquake, nonstructural damage caused temporary closure, evacuation, or patient transfer at ten essential hospital facilities. These hospitals generally had little or no structural damage but were rendered temporarily inoperable, primarily because of water damage. At the majority of these facilities, water leaks occurred when fire sprinkler, chilled-water, or other pipelines broke. In some cases, personnel were unavailable or unable to shut off the water, and water was flowing for many hours. At one facility, water up to 2 feet deep was reported at some locations in the building as a result of damage to the domestic water supply tank on the roof. At another facility, the emergency generator was disabled when its cooling water line broke where it crossed a separation joint. Other damage at these facilities included broken glass, dangling light fixtures, elevator counterweight damage, and lack of emergency power due to failures in the distribution or control systems. Two of these facilities, shown in the following figures, Los Angeles County Olive View Medical Center and Holy Cross Medical Center, both in Sylmar, California, that had suffered severe structural damage or collapse during the 1971 San Fernando Earthquake had been demolished and entirely rebuilt by the time of the 1994 Northridge Earthquake (</a:t>
            </a:r>
            <a:r>
              <a:rPr lang="en-US" dirty="0" err="1" smtClean="0">
                <a:hlinkClick r:id="rId3"/>
              </a:rPr>
              <a:t>Reitherman</a:t>
            </a:r>
            <a:r>
              <a:rPr lang="en-US" dirty="0" smtClean="0">
                <a:hlinkClick r:id="rId3"/>
              </a:rPr>
              <a:t>, 1994</a:t>
            </a:r>
            <a:r>
              <a:rPr lang="en-US" dirty="0" smtClean="0"/>
              <a:t>).</a:t>
            </a:r>
            <a:br>
              <a:rPr lang="en-US" dirty="0" smtClean="0"/>
            </a:br>
            <a:r>
              <a:rPr lang="en-US" dirty="0" smtClean="0"/>
              <a:t>http://www.fema.gov/earthquake/fema-e-74-reducing-risks-nonstructural-earthquake-damage-chapter-24-importance</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43</a:t>
            </a:fld>
            <a:endParaRPr lang="en-US"/>
          </a:p>
        </p:txBody>
      </p:sp>
    </p:spTree>
    <p:extLst>
      <p:ext uri="{BB962C8B-B14F-4D97-AF65-F5344CB8AC3E}">
        <p14:creationId xmlns:p14="http://schemas.microsoft.com/office/powerpoint/2010/main" val="958700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Damage in Santa Monica</a:t>
            </a:r>
            <a:r>
              <a:rPr lang="en-US" dirty="0" smtClean="0"/>
              <a:t/>
            </a:r>
            <a:br>
              <a:rPr lang="en-US" dirty="0" smtClean="0"/>
            </a:br>
            <a:r>
              <a:rPr lang="en-US" dirty="0" smtClean="0"/>
              <a:t>The hospital in Santa Monica shows classic "X"-pattern cracks </a:t>
            </a:r>
            <a:br>
              <a:rPr lang="en-US" dirty="0" smtClean="0"/>
            </a:br>
            <a:r>
              <a:rPr lang="en-US" dirty="0" smtClean="0"/>
              <a:t>as evidence of the damage it sustained during the Northridge </a:t>
            </a:r>
            <a:br>
              <a:rPr lang="en-US" dirty="0" smtClean="0"/>
            </a:br>
            <a:r>
              <a:rPr lang="en-US" dirty="0" smtClean="0"/>
              <a:t>earthquake. (photo: Gregory Davis)</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44</a:t>
            </a:fld>
            <a:endParaRPr lang="en-US"/>
          </a:p>
        </p:txBody>
      </p:sp>
    </p:spTree>
    <p:extLst>
      <p:ext uri="{BB962C8B-B14F-4D97-AF65-F5344CB8AC3E}">
        <p14:creationId xmlns:p14="http://schemas.microsoft.com/office/powerpoint/2010/main" val="661507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Collapsed Northridge Parking Structure. Photo Courtesy of U.S. Geological Survey.</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45</a:t>
            </a:fld>
            <a:endParaRPr lang="en-US"/>
          </a:p>
        </p:txBody>
      </p:sp>
    </p:spTree>
    <p:extLst>
      <p:ext uri="{BB962C8B-B14F-4D97-AF65-F5344CB8AC3E}">
        <p14:creationId xmlns:p14="http://schemas.microsoft.com/office/powerpoint/2010/main" val="4255789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2.4.2-1 Complete loss of suspended ceilings and light fixtures in the 1994 Northridge Earthquake (FEMA 74, 1994.)</a:t>
            </a:r>
          </a:p>
          <a:p>
            <a:endParaRPr lang="en-US" dirty="0" smtClean="0"/>
          </a:p>
          <a:p>
            <a:r>
              <a:rPr lang="en-US" dirty="0" smtClean="0"/>
              <a:t>http://www.fema.gov/earthquake/fema-e-74-reducing-risks-nonstructural-earthquake-damage-chapter-24-importance</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46</a:t>
            </a:fld>
            <a:endParaRPr lang="en-US"/>
          </a:p>
        </p:txBody>
      </p:sp>
    </p:spTree>
    <p:extLst>
      <p:ext uri="{BB962C8B-B14F-4D97-AF65-F5344CB8AC3E}">
        <p14:creationId xmlns:p14="http://schemas.microsoft.com/office/powerpoint/2010/main" val="3092262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47</a:t>
            </a:fld>
            <a:endParaRPr lang="en-US"/>
          </a:p>
        </p:txBody>
      </p:sp>
    </p:spTree>
    <p:extLst>
      <p:ext uri="{BB962C8B-B14F-4D97-AF65-F5344CB8AC3E}">
        <p14:creationId xmlns:p14="http://schemas.microsoft.com/office/powerpoint/2010/main" val="3191748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Photo 2: Damage on Balboa Boulevard</a:t>
            </a:r>
            <a:r>
              <a:rPr lang="en-US" dirty="0" smtClean="0"/>
              <a:t/>
            </a:r>
            <a:br>
              <a:rPr lang="en-US" dirty="0" smtClean="0"/>
            </a:br>
            <a:r>
              <a:rPr lang="en-US" dirty="0" smtClean="0"/>
              <a:t>Both gas and water pipes burst beneath Balboa Boulevard</a:t>
            </a:r>
            <a:br>
              <a:rPr lang="en-US" dirty="0" smtClean="0"/>
            </a:br>
            <a:r>
              <a:rPr lang="en-US" dirty="0" smtClean="0"/>
              <a:t>north of the Simi Valley Freeway from the force of the main </a:t>
            </a:r>
            <a:br>
              <a:rPr lang="en-US" dirty="0" smtClean="0"/>
            </a:br>
            <a:r>
              <a:rPr lang="en-US" dirty="0" smtClean="0"/>
              <a:t>shock, creating this bizarre and destructive combination </a:t>
            </a:r>
            <a:br>
              <a:rPr lang="en-US" dirty="0" smtClean="0"/>
            </a:br>
            <a:r>
              <a:rPr lang="en-US" dirty="0" smtClean="0"/>
              <a:t>of fire and water. (photo: Kerry </a:t>
            </a:r>
            <a:r>
              <a:rPr lang="en-US" dirty="0" err="1" smtClean="0"/>
              <a:t>Sieh</a:t>
            </a:r>
            <a:r>
              <a:rPr lang="en-US" dirty="0" smtClean="0"/>
              <a:t>) http://www.data.scec.org/significant/northridge1994.html#a </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48</a:t>
            </a:fld>
            <a:endParaRPr lang="en-US"/>
          </a:p>
        </p:txBody>
      </p:sp>
    </p:spTree>
    <p:extLst>
      <p:ext uri="{BB962C8B-B14F-4D97-AF65-F5344CB8AC3E}">
        <p14:creationId xmlns:p14="http://schemas.microsoft.com/office/powerpoint/2010/main" val="37699053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49</a:t>
            </a:fld>
            <a:endParaRPr lang="en-US"/>
          </a:p>
        </p:txBody>
      </p:sp>
    </p:spTree>
    <p:extLst>
      <p:ext uri="{BB962C8B-B14F-4D97-AF65-F5344CB8AC3E}">
        <p14:creationId xmlns:p14="http://schemas.microsoft.com/office/powerpoint/2010/main" val="3305289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50</a:t>
            </a:fld>
            <a:endParaRPr lang="en-US"/>
          </a:p>
        </p:txBody>
      </p:sp>
    </p:spTree>
    <p:extLst>
      <p:ext uri="{BB962C8B-B14F-4D97-AF65-F5344CB8AC3E}">
        <p14:creationId xmlns:p14="http://schemas.microsoft.com/office/powerpoint/2010/main" val="280169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Source: Joint</a:t>
            </a:r>
            <a:r>
              <a:rPr lang="en-US" baseline="0" dirty="0" smtClean="0"/>
              <a:t> Commission Resources: 2014 Requirements Standards: Emergency Management (EM), p2.</a:t>
            </a:r>
            <a:endParaRPr lang="en-US" dirty="0" smtClean="0"/>
          </a:p>
          <a:p>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6</a:t>
            </a:fld>
            <a:endParaRPr lang="en-US"/>
          </a:p>
        </p:txBody>
      </p:sp>
    </p:spTree>
    <p:extLst>
      <p:ext uri="{BB962C8B-B14F-4D97-AF65-F5344CB8AC3E}">
        <p14:creationId xmlns:p14="http://schemas.microsoft.com/office/powerpoint/2010/main" val="345265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51</a:t>
            </a:fld>
            <a:endParaRPr lang="en-US"/>
          </a:p>
        </p:txBody>
      </p:sp>
    </p:spTree>
    <p:extLst>
      <p:ext uri="{BB962C8B-B14F-4D97-AF65-F5344CB8AC3E}">
        <p14:creationId xmlns:p14="http://schemas.microsoft.com/office/powerpoint/2010/main" val="1100969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52</a:t>
            </a:fld>
            <a:endParaRPr lang="en-US"/>
          </a:p>
        </p:txBody>
      </p:sp>
    </p:spTree>
    <p:extLst>
      <p:ext uri="{BB962C8B-B14F-4D97-AF65-F5344CB8AC3E}">
        <p14:creationId xmlns:p14="http://schemas.microsoft.com/office/powerpoint/2010/main" val="1962536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53</a:t>
            </a:fld>
            <a:endParaRPr lang="en-US"/>
          </a:p>
        </p:txBody>
      </p:sp>
    </p:spTree>
    <p:extLst>
      <p:ext uri="{BB962C8B-B14F-4D97-AF65-F5344CB8AC3E}">
        <p14:creationId xmlns:p14="http://schemas.microsoft.com/office/powerpoint/2010/main" val="4019484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54</a:t>
            </a:fld>
            <a:endParaRPr lang="en-US"/>
          </a:p>
        </p:txBody>
      </p:sp>
    </p:spTree>
    <p:extLst>
      <p:ext uri="{BB962C8B-B14F-4D97-AF65-F5344CB8AC3E}">
        <p14:creationId xmlns:p14="http://schemas.microsoft.com/office/powerpoint/2010/main" val="1137515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55</a:t>
            </a:fld>
            <a:endParaRPr lang="en-US"/>
          </a:p>
        </p:txBody>
      </p:sp>
    </p:spTree>
    <p:extLst>
      <p:ext uri="{BB962C8B-B14F-4D97-AF65-F5344CB8AC3E}">
        <p14:creationId xmlns:p14="http://schemas.microsoft.com/office/powerpoint/2010/main" val="1448645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56</a:t>
            </a:fld>
            <a:endParaRPr lang="en-US"/>
          </a:p>
        </p:txBody>
      </p:sp>
    </p:spTree>
    <p:extLst>
      <p:ext uri="{BB962C8B-B14F-4D97-AF65-F5344CB8AC3E}">
        <p14:creationId xmlns:p14="http://schemas.microsoft.com/office/powerpoint/2010/main" val="12763374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57</a:t>
            </a:fld>
            <a:endParaRPr lang="en-US"/>
          </a:p>
        </p:txBody>
      </p:sp>
    </p:spTree>
    <p:extLst>
      <p:ext uri="{BB962C8B-B14F-4D97-AF65-F5344CB8AC3E}">
        <p14:creationId xmlns:p14="http://schemas.microsoft.com/office/powerpoint/2010/main" val="1543473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58</a:t>
            </a:fld>
            <a:endParaRPr lang="en-US"/>
          </a:p>
        </p:txBody>
      </p:sp>
    </p:spTree>
    <p:extLst>
      <p:ext uri="{BB962C8B-B14F-4D97-AF65-F5344CB8AC3E}">
        <p14:creationId xmlns:p14="http://schemas.microsoft.com/office/powerpoint/2010/main" val="32929769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59</a:t>
            </a:fld>
            <a:endParaRPr lang="en-US"/>
          </a:p>
        </p:txBody>
      </p:sp>
    </p:spTree>
    <p:extLst>
      <p:ext uri="{BB962C8B-B14F-4D97-AF65-F5344CB8AC3E}">
        <p14:creationId xmlns:p14="http://schemas.microsoft.com/office/powerpoint/2010/main" val="149177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7</a:t>
            </a:fld>
            <a:endParaRPr lang="en-US"/>
          </a:p>
        </p:txBody>
      </p:sp>
    </p:spTree>
    <p:extLst>
      <p:ext uri="{BB962C8B-B14F-4D97-AF65-F5344CB8AC3E}">
        <p14:creationId xmlns:p14="http://schemas.microsoft.com/office/powerpoint/2010/main" val="409991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8</a:t>
            </a:fld>
            <a:endParaRPr lang="en-US"/>
          </a:p>
        </p:txBody>
      </p:sp>
    </p:spTree>
    <p:extLst>
      <p:ext uri="{BB962C8B-B14F-4D97-AF65-F5344CB8AC3E}">
        <p14:creationId xmlns:p14="http://schemas.microsoft.com/office/powerpoint/2010/main" val="199930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DB2B2F-46E9-4C77-8917-7E877C5C9C79}" type="slidenum">
              <a:rPr lang="en-US" smtClean="0"/>
              <a:t>9</a:t>
            </a:fld>
            <a:endParaRPr lang="en-US"/>
          </a:p>
        </p:txBody>
      </p:sp>
    </p:spTree>
    <p:extLst>
      <p:ext uri="{BB962C8B-B14F-4D97-AF65-F5344CB8AC3E}">
        <p14:creationId xmlns:p14="http://schemas.microsoft.com/office/powerpoint/2010/main" val="1707627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Joint</a:t>
            </a:r>
            <a:r>
              <a:rPr lang="en-US" baseline="0" dirty="0" smtClean="0"/>
              <a:t> Commission Resources: 2014 Requirements Standards: Emergency Management (EM), pp6-7.</a:t>
            </a:r>
            <a:endParaRPr lang="en-US" dirty="0"/>
          </a:p>
        </p:txBody>
      </p:sp>
      <p:sp>
        <p:nvSpPr>
          <p:cNvPr id="4" name="Slide Number Placeholder 3"/>
          <p:cNvSpPr>
            <a:spLocks noGrp="1"/>
          </p:cNvSpPr>
          <p:nvPr>
            <p:ph type="sldNum" sz="quarter" idx="10"/>
          </p:nvPr>
        </p:nvSpPr>
        <p:spPr/>
        <p:txBody>
          <a:bodyPr/>
          <a:lstStyle/>
          <a:p>
            <a:fld id="{5EDB2B2F-46E9-4C77-8917-7E877C5C9C79}" type="slidenum">
              <a:rPr lang="en-US" smtClean="0"/>
              <a:t>10</a:t>
            </a:fld>
            <a:endParaRPr lang="en-US"/>
          </a:p>
        </p:txBody>
      </p:sp>
    </p:spTree>
    <p:extLst>
      <p:ext uri="{BB962C8B-B14F-4D97-AF65-F5344CB8AC3E}">
        <p14:creationId xmlns:p14="http://schemas.microsoft.com/office/powerpoint/2010/main" val="2037560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3600"/>
            <a:ext cx="8153400" cy="1981200"/>
          </a:xfrm>
          <a:prstGeom prst="rect">
            <a:avLst/>
          </a:prstGeom>
        </p:spPr>
        <p:txBody>
          <a:bodyPr anchor="b" anchorCtr="0"/>
          <a:lstStyle>
            <a:lvl1pPr algn="l">
              <a:defRPr sz="4000" b="1">
                <a:solidFill>
                  <a:schemeClr val="tx2"/>
                </a:solidFill>
                <a:latin typeface="+mj-lt"/>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267200"/>
            <a:ext cx="5486400" cy="457200"/>
          </a:xfrm>
          <a:prstGeom prst="rect">
            <a:avLst/>
          </a:prstGeom>
        </p:spPr>
        <p:txBody>
          <a:bodyPr/>
          <a:lstStyle>
            <a:lvl1pPr marL="0" indent="0" algn="l">
              <a:buNone/>
              <a:defRPr sz="2000">
                <a:solidFill>
                  <a:schemeClr val="tx2"/>
                </a:solidFill>
                <a:latin typeface="+mn-lt"/>
                <a:cs typeface="Tahom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6"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7"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8" name="Slide Number Placeholder 5"/>
          <p:cNvSpPr>
            <a:spLocks noGrp="1"/>
          </p:cNvSpPr>
          <p:nvPr>
            <p:ph type="sldNum" sz="quarter" idx="4"/>
          </p:nvPr>
        </p:nvSpPr>
        <p:spPr>
          <a:xfrm>
            <a:off x="8077200" y="6569075"/>
            <a:ext cx="762000" cy="288925"/>
          </a:xfrm>
          <a:prstGeom prst="rect">
            <a:avLst/>
          </a:prstGeom>
        </p:spPr>
        <p:txBody>
          <a:bodyPr/>
          <a:lstStyle>
            <a:lvl1pPr>
              <a:defRPr sz="1050"/>
            </a:lvl1pPr>
          </a:lstStyle>
          <a:p>
            <a:fld id="{FEBF861D-3211-4964-961D-20147E6D863F}" type="slidenum">
              <a:rPr lang="en-US" smtClean="0"/>
              <a:t>‹#›</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771" y="796277"/>
            <a:ext cx="1542143" cy="6152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a:prstGeom prst="rect">
            <a:avLst/>
          </a:prstGeom>
        </p:spPr>
        <p:txBody>
          <a:bodyPr anchor="b" anchorCtr="0"/>
          <a:lstStyle>
            <a:lvl1pPr algn="l">
              <a:defRPr sz="3400">
                <a:solidFill>
                  <a:schemeClr val="tx2"/>
                </a:solidFill>
                <a:latin typeface="+mj-lt"/>
                <a:cs typeface="Tahom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3962400"/>
          </a:xfrm>
          <a:prstGeom prst="rect">
            <a:avLst/>
          </a:prstGeom>
        </p:spPr>
        <p:txBody>
          <a:bodyPr/>
          <a:lstStyle>
            <a:lvl1pPr marL="341313" indent="-341313">
              <a:spcBef>
                <a:spcPts val="0"/>
              </a:spcBef>
              <a:spcAft>
                <a:spcPts val="600"/>
              </a:spcAft>
              <a:buClr>
                <a:schemeClr val="accent6"/>
              </a:buClr>
              <a:buSzPct val="110000"/>
              <a:buFont typeface="Wingdings" pitchFamily="2" charset="2"/>
              <a:buChar char=""/>
              <a:defRPr sz="2800"/>
            </a:lvl1pPr>
            <a:lvl2pPr marL="682625" indent="-341313">
              <a:spcBef>
                <a:spcPts val="0"/>
              </a:spcBef>
              <a:spcAft>
                <a:spcPts val="600"/>
              </a:spcAft>
              <a:buClr>
                <a:schemeClr val="tx2">
                  <a:lumMod val="60000"/>
                  <a:lumOff val="40000"/>
                </a:schemeClr>
              </a:buClr>
              <a:buSzPct val="75000"/>
              <a:buFont typeface="Wingdings 3" pitchFamily="18" charset="2"/>
              <a:buChar char=""/>
              <a:tabLst/>
              <a:defRPr/>
            </a:lvl2pPr>
            <a:lvl3pPr marL="1023938" indent="-339725">
              <a:spcBef>
                <a:spcPts val="0"/>
              </a:spcBef>
              <a:spcAft>
                <a:spcPts val="600"/>
              </a:spcAft>
              <a:defRPr/>
            </a:lvl3pPr>
            <a:lvl4pPr marL="1312863" indent="-228600">
              <a:spcBef>
                <a:spcPts val="0"/>
              </a:spcBef>
              <a:spcAft>
                <a:spcPts val="600"/>
              </a:spcAft>
              <a:buClr>
                <a:schemeClr val="tx2"/>
              </a:buClr>
              <a:defRPr/>
            </a:lvl4pPr>
            <a:lvl5pPr marL="1538288" indent="-228600">
              <a:spcBef>
                <a:spcPts val="0"/>
              </a:spcBef>
              <a:spcAft>
                <a:spcPts val="6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5"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7" name="Slide Number Placeholder 5"/>
          <p:cNvSpPr>
            <a:spLocks noGrp="1"/>
          </p:cNvSpPr>
          <p:nvPr>
            <p:ph type="sldNum" sz="quarter" idx="4"/>
          </p:nvPr>
        </p:nvSpPr>
        <p:spPr>
          <a:xfrm>
            <a:off x="8077200" y="6569075"/>
            <a:ext cx="762000" cy="288925"/>
          </a:xfrm>
          <a:prstGeom prst="rect">
            <a:avLst/>
          </a:prstGeom>
        </p:spPr>
        <p:txBody>
          <a:bodyPr/>
          <a:lstStyle>
            <a:lvl1pPr>
              <a:defRPr sz="1050"/>
            </a:lvl1pPr>
          </a:lstStyle>
          <a:p>
            <a:fld id="{FEBF861D-3211-4964-961D-20147E6D863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3"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5" name="Slide Number Placeholder 5"/>
          <p:cNvSpPr>
            <a:spLocks noGrp="1"/>
          </p:cNvSpPr>
          <p:nvPr>
            <p:ph type="sldNum" sz="quarter" idx="4"/>
          </p:nvPr>
        </p:nvSpPr>
        <p:spPr>
          <a:xfrm>
            <a:off x="8077200" y="6569075"/>
            <a:ext cx="762000" cy="288925"/>
          </a:xfrm>
          <a:prstGeom prst="rect">
            <a:avLst/>
          </a:prstGeom>
        </p:spPr>
        <p:txBody>
          <a:bodyPr/>
          <a:lstStyle>
            <a:lvl1pPr>
              <a:defRPr sz="1050"/>
            </a:lvl1pPr>
          </a:lstStyle>
          <a:p>
            <a:fld id="{FEBF861D-3211-4964-961D-20147E6D863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5" y="1981201"/>
            <a:ext cx="4041775" cy="4144962"/>
          </a:xfrm>
          <a:prstGeom prst="rect">
            <a:avLst/>
          </a:prstGeom>
        </p:spPr>
        <p:txBody>
          <a:bodyPr/>
          <a:lstStyle>
            <a:lvl1pPr marL="341313" indent="-341313" algn="l" rtl="0" eaLnBrk="1" fontAlgn="base" hangingPunct="1">
              <a:spcBef>
                <a:spcPts val="0"/>
              </a:spcBef>
              <a:spcAft>
                <a:spcPts val="600"/>
              </a:spcAft>
              <a:buClr>
                <a:schemeClr val="accent6"/>
              </a:buClr>
              <a:buSzPct val="110000"/>
              <a:buFont typeface="Wingdings" pitchFamily="2" charset="2"/>
              <a:buChar char=""/>
              <a:defRPr sz="2400"/>
            </a:lvl1pPr>
            <a:lvl2pPr marL="682625" indent="-341313" algn="l" rtl="0" eaLnBrk="1" fontAlgn="base" hangingPunct="1">
              <a:spcBef>
                <a:spcPts val="0"/>
              </a:spcBef>
              <a:spcAft>
                <a:spcPts val="600"/>
              </a:spcAft>
              <a:buClr>
                <a:schemeClr val="tx2">
                  <a:lumMod val="60000"/>
                  <a:lumOff val="40000"/>
                </a:schemeClr>
              </a:buClr>
              <a:buSzPct val="75000"/>
              <a:buFont typeface="Wingdings 3" pitchFamily="18" charset="2"/>
              <a:buChar char=""/>
              <a:tabLst/>
              <a:defRPr sz="2000"/>
            </a:lvl2pPr>
            <a:lvl3pPr marL="1023938" indent="-339725" algn="l" rtl="0" eaLnBrk="1" fontAlgn="base" hangingPunct="1">
              <a:spcBef>
                <a:spcPts val="0"/>
              </a:spcBef>
              <a:spcAft>
                <a:spcPts val="600"/>
              </a:spcAft>
              <a:buClr>
                <a:schemeClr val="tx1"/>
              </a:buClr>
              <a:buFont typeface="Arial" charset="0"/>
              <a:buChar char="–"/>
              <a:defRPr sz="1800"/>
            </a:lvl3pPr>
            <a:lvl4pPr marL="1312863" indent="-228600" algn="l" rtl="0" eaLnBrk="1" fontAlgn="base" hangingPunct="1">
              <a:spcBef>
                <a:spcPts val="0"/>
              </a:spcBef>
              <a:spcAft>
                <a:spcPts val="600"/>
              </a:spcAft>
              <a:buClr>
                <a:schemeClr val="tx2"/>
              </a:buClr>
              <a:buFont typeface="Times New Roman" pitchFamily="18" charset="0"/>
              <a:buChar char="•"/>
              <a:defRPr sz="1600"/>
            </a:lvl4pPr>
            <a:lvl5pPr marL="1538288" indent="-228600" algn="l" rtl="0" eaLnBrk="1" fontAlgn="base" hangingPunct="1">
              <a:spcBef>
                <a:spcPts val="0"/>
              </a:spcBef>
              <a:spcAft>
                <a:spcPts val="600"/>
              </a:spcAft>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609600"/>
            <a:ext cx="8229600" cy="990600"/>
          </a:xfrm>
          <a:prstGeom prst="rect">
            <a:avLst/>
          </a:prstGeom>
        </p:spPr>
        <p:txBody>
          <a:bodyPr anchor="b" anchorCtr="0"/>
          <a:lstStyle>
            <a:lvl1pPr algn="l">
              <a:defRPr sz="3400">
                <a:solidFill>
                  <a:schemeClr val="tx2"/>
                </a:solidFill>
                <a:latin typeface="+mj-lt"/>
                <a:cs typeface="Tahoma" pitchFamily="34" charset="0"/>
              </a:defRPr>
            </a:lvl1pPr>
          </a:lstStyle>
          <a:p>
            <a:r>
              <a:rPr lang="en-US" smtClean="0"/>
              <a:t>Click to edit Master title style</a:t>
            </a:r>
            <a:endParaRPr lang="en-US" dirty="0"/>
          </a:p>
        </p:txBody>
      </p:sp>
      <p:sp>
        <p:nvSpPr>
          <p:cNvPr id="7" name="Content Placeholder 5"/>
          <p:cNvSpPr>
            <a:spLocks noGrp="1"/>
          </p:cNvSpPr>
          <p:nvPr>
            <p:ph sz="quarter" idx="10"/>
          </p:nvPr>
        </p:nvSpPr>
        <p:spPr>
          <a:xfrm>
            <a:off x="457200" y="1981200"/>
            <a:ext cx="4041775" cy="4144962"/>
          </a:xfrm>
          <a:prstGeom prst="rect">
            <a:avLst/>
          </a:prstGeom>
        </p:spPr>
        <p:txBody>
          <a:bodyPr/>
          <a:lstStyle>
            <a:lvl1pPr marL="341313" indent="-341313" algn="l" rtl="0" eaLnBrk="1" fontAlgn="base" hangingPunct="1">
              <a:spcBef>
                <a:spcPts val="0"/>
              </a:spcBef>
              <a:spcAft>
                <a:spcPts val="600"/>
              </a:spcAft>
              <a:buClr>
                <a:schemeClr val="accent6"/>
              </a:buClr>
              <a:buSzPct val="110000"/>
              <a:buFont typeface="Wingdings" pitchFamily="2" charset="2"/>
              <a:buChar char=""/>
              <a:defRPr sz="2400"/>
            </a:lvl1pPr>
            <a:lvl2pPr marL="682625" indent="-341313" algn="l" rtl="0" eaLnBrk="1" fontAlgn="base" hangingPunct="1">
              <a:spcBef>
                <a:spcPts val="0"/>
              </a:spcBef>
              <a:spcAft>
                <a:spcPts val="600"/>
              </a:spcAft>
              <a:buClr>
                <a:schemeClr val="tx2">
                  <a:lumMod val="60000"/>
                  <a:lumOff val="40000"/>
                </a:schemeClr>
              </a:buClr>
              <a:buSzPct val="75000"/>
              <a:buFont typeface="Wingdings 3" pitchFamily="18" charset="2"/>
              <a:buChar char=""/>
              <a:tabLst/>
              <a:defRPr sz="2000"/>
            </a:lvl2pPr>
            <a:lvl3pPr marL="1023938" indent="-339725" algn="l" rtl="0" eaLnBrk="1" fontAlgn="base" hangingPunct="1">
              <a:spcBef>
                <a:spcPts val="0"/>
              </a:spcBef>
              <a:spcAft>
                <a:spcPts val="600"/>
              </a:spcAft>
              <a:buClr>
                <a:schemeClr val="tx1"/>
              </a:buClr>
              <a:buFont typeface="Arial" charset="0"/>
              <a:buChar char="–"/>
              <a:defRPr sz="1800"/>
            </a:lvl3pPr>
            <a:lvl4pPr marL="1312863" indent="-228600" algn="l" rtl="0" eaLnBrk="1" fontAlgn="base" hangingPunct="1">
              <a:spcBef>
                <a:spcPts val="0"/>
              </a:spcBef>
              <a:spcAft>
                <a:spcPts val="600"/>
              </a:spcAft>
              <a:buClr>
                <a:schemeClr val="tx2"/>
              </a:buClr>
              <a:buFont typeface="Times New Roman" pitchFamily="18" charset="0"/>
              <a:buChar char="•"/>
              <a:defRPr sz="1600"/>
            </a:lvl4pPr>
            <a:lvl5pPr marL="1538288" indent="-228600" algn="l" rtl="0" eaLnBrk="1" fontAlgn="base" hangingPunct="1">
              <a:spcBef>
                <a:spcPts val="0"/>
              </a:spcBef>
              <a:spcAft>
                <a:spcPts val="600"/>
              </a:spcAft>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9"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11" name="Slide Number Placeholder 5"/>
          <p:cNvSpPr>
            <a:spLocks noGrp="1"/>
          </p:cNvSpPr>
          <p:nvPr>
            <p:ph type="sldNum" sz="quarter" idx="11"/>
          </p:nvPr>
        </p:nvSpPr>
        <p:spPr>
          <a:xfrm>
            <a:off x="8077200" y="6569075"/>
            <a:ext cx="762000" cy="288925"/>
          </a:xfrm>
          <a:prstGeom prst="rect">
            <a:avLst/>
          </a:prstGeom>
        </p:spPr>
        <p:txBody>
          <a:bodyPr/>
          <a:lstStyle>
            <a:lvl1pPr>
              <a:defRPr sz="1050"/>
            </a:lvl1pPr>
          </a:lstStyle>
          <a:p>
            <a:fld id="{FEBF861D-3211-4964-961D-20147E6D86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57200" y="2362200"/>
            <a:ext cx="8153400" cy="1752600"/>
          </a:xfrm>
          <a:prstGeom prst="rect">
            <a:avLst/>
          </a:prstGeom>
        </p:spPr>
        <p:txBody>
          <a:bodyPr anchor="b" anchorCtr="0"/>
          <a:lstStyle>
            <a:lvl1pPr algn="r">
              <a:defRPr sz="4000" b="1">
                <a:solidFill>
                  <a:schemeClr val="tx2"/>
                </a:solidFill>
                <a:latin typeface="+mj-lt"/>
                <a:cs typeface="Tahoma" pitchFamily="34" charset="0"/>
              </a:defRPr>
            </a:lvl1pPr>
          </a:lstStyle>
          <a:p>
            <a:r>
              <a:rPr lang="en-US" smtClean="0"/>
              <a:t>Click to edit Master title style</a:t>
            </a:r>
            <a:endParaRPr lang="en-US" dirty="0"/>
          </a:p>
        </p:txBody>
      </p:sp>
      <p:sp>
        <p:nvSpPr>
          <p:cNvPr id="4" name="Subtitle 2"/>
          <p:cNvSpPr>
            <a:spLocks noGrp="1"/>
          </p:cNvSpPr>
          <p:nvPr>
            <p:ph type="subTitle" idx="1"/>
          </p:nvPr>
        </p:nvSpPr>
        <p:spPr>
          <a:xfrm>
            <a:off x="457200" y="4267200"/>
            <a:ext cx="8153400" cy="457200"/>
          </a:xfrm>
          <a:prstGeom prst="rect">
            <a:avLst/>
          </a:prstGeom>
        </p:spPr>
        <p:txBody>
          <a:bodyPr/>
          <a:lstStyle>
            <a:lvl1pPr marL="0" indent="0" algn="r">
              <a:buNone/>
              <a:defRPr sz="2000">
                <a:solidFill>
                  <a:schemeClr val="tx2"/>
                </a:solidFill>
                <a:latin typeface="+mn-lt"/>
                <a:cs typeface="Tahom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5"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6"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8" name="Slide Number Placeholder 5"/>
          <p:cNvSpPr>
            <a:spLocks noGrp="1"/>
          </p:cNvSpPr>
          <p:nvPr>
            <p:ph type="sldNum" sz="quarter" idx="4"/>
          </p:nvPr>
        </p:nvSpPr>
        <p:spPr>
          <a:xfrm>
            <a:off x="8077200" y="6569075"/>
            <a:ext cx="762000" cy="288925"/>
          </a:xfrm>
          <a:prstGeom prst="rect">
            <a:avLst/>
          </a:prstGeom>
        </p:spPr>
        <p:txBody>
          <a:bodyPr/>
          <a:lstStyle>
            <a:lvl1pPr>
              <a:defRPr sz="1050"/>
            </a:lvl1pPr>
          </a:lstStyle>
          <a:p>
            <a:fld id="{FEBF861D-3211-4964-961D-20147E6D86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990600"/>
          </a:xfrm>
          <a:prstGeom prst="rect">
            <a:avLst/>
          </a:prstGeom>
        </p:spPr>
        <p:txBody>
          <a:bodyPr anchor="b" anchorCtr="0"/>
          <a:lstStyle>
            <a:lvl1pPr algn="l">
              <a:defRPr sz="3400">
                <a:solidFill>
                  <a:schemeClr val="tx2"/>
                </a:solidFill>
                <a:latin typeface="+mj-lt"/>
                <a:cs typeface="Tahoma" pitchFamily="34" charset="0"/>
              </a:defRPr>
            </a:lvl1pPr>
          </a:lstStyle>
          <a:p>
            <a:r>
              <a:rPr lang="en-US" smtClean="0"/>
              <a:t>Click to edit Master title style</a:t>
            </a:r>
            <a:endParaRPr lang="en-US" dirty="0"/>
          </a:p>
        </p:txBody>
      </p:sp>
      <p:sp>
        <p:nvSpPr>
          <p:cNvPr id="3"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5"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7" name="Slide Number Placeholder 5"/>
          <p:cNvSpPr>
            <a:spLocks noGrp="1"/>
          </p:cNvSpPr>
          <p:nvPr>
            <p:ph type="sldNum" sz="quarter" idx="4"/>
          </p:nvPr>
        </p:nvSpPr>
        <p:spPr>
          <a:xfrm>
            <a:off x="8077200" y="6569075"/>
            <a:ext cx="762000" cy="288925"/>
          </a:xfrm>
          <a:prstGeom prst="rect">
            <a:avLst/>
          </a:prstGeom>
        </p:spPr>
        <p:txBody>
          <a:bodyPr/>
          <a:lstStyle>
            <a:lvl1pPr>
              <a:defRPr sz="1050"/>
            </a:lvl1pPr>
          </a:lstStyle>
          <a:p>
            <a:fld id="{FEBF861D-3211-4964-961D-20147E6D86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5E387-B45B-4BEF-A15D-FBE63BCDD123}" type="datetime1">
              <a:rPr lang="en-US" smtClean="0"/>
              <a:t>9/30/2014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042AED99-7FB4-404E-8A97-64753DCE42EC}" type="slidenum">
              <a:rPr lang="en-US" smtClean="0"/>
              <a:pPr algn="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381000" y="6569075"/>
            <a:ext cx="2133600" cy="288925"/>
          </a:xfrm>
          <a:prstGeom prst="rect">
            <a:avLst/>
          </a:prstGeom>
        </p:spPr>
        <p:txBody>
          <a:bodyPr/>
          <a:lstStyle>
            <a:lvl1pPr>
              <a:defRPr sz="1050"/>
            </a:lvl1pPr>
          </a:lstStyle>
          <a:p>
            <a:fld id="{7F8738D9-2993-4394-B966-9ABC9A19E7F4}" type="datetimeFigureOut">
              <a:rPr lang="en-US" smtClean="0"/>
              <a:t>9/30/2014</a:t>
            </a:fld>
            <a:endParaRPr lang="en-US"/>
          </a:p>
        </p:txBody>
      </p:sp>
      <p:sp>
        <p:nvSpPr>
          <p:cNvPr id="3" name="Footer Placeholder 4"/>
          <p:cNvSpPr>
            <a:spLocks noGrp="1"/>
          </p:cNvSpPr>
          <p:nvPr>
            <p:ph type="ftr" sz="quarter" idx="3"/>
          </p:nvPr>
        </p:nvSpPr>
        <p:spPr>
          <a:xfrm>
            <a:off x="2667000" y="6569075"/>
            <a:ext cx="5257800" cy="288925"/>
          </a:xfrm>
          <a:prstGeom prst="rect">
            <a:avLst/>
          </a:prstGeom>
        </p:spPr>
        <p:txBody>
          <a:bodyPr/>
          <a:lstStyle>
            <a:lvl1pPr>
              <a:defRPr sz="1050"/>
            </a:lvl1pPr>
          </a:lstStyle>
          <a:p>
            <a:endParaRPr lang="en-US"/>
          </a:p>
        </p:txBody>
      </p:sp>
      <p:sp>
        <p:nvSpPr>
          <p:cNvPr id="5" name="Slide Number Placeholder 5"/>
          <p:cNvSpPr>
            <a:spLocks noGrp="1"/>
          </p:cNvSpPr>
          <p:nvPr>
            <p:ph type="sldNum" sz="quarter" idx="4"/>
          </p:nvPr>
        </p:nvSpPr>
        <p:spPr>
          <a:xfrm>
            <a:off x="8077200" y="6569075"/>
            <a:ext cx="762000" cy="288925"/>
          </a:xfrm>
          <a:prstGeom prst="rect">
            <a:avLst/>
          </a:prstGeom>
        </p:spPr>
        <p:txBody>
          <a:bodyPr/>
          <a:lstStyle>
            <a:lvl1pPr algn="r">
              <a:defRPr sz="1050"/>
            </a:lvl1pPr>
          </a:lstStyle>
          <a:p>
            <a:fld id="{FEBF861D-3211-4964-961D-20147E6D8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eaLnBrk="1" fontAlgn="base" hangingPunct="1">
        <a:spcBef>
          <a:spcPct val="0"/>
        </a:spcBef>
        <a:spcAft>
          <a:spcPct val="0"/>
        </a:spcAft>
        <a:defRPr sz="3800" b="1">
          <a:solidFill>
            <a:schemeClr val="tx2"/>
          </a:solidFill>
          <a:latin typeface="+mj-lt"/>
          <a:ea typeface="+mj-ea"/>
          <a:cs typeface="+mj-cs"/>
        </a:defRPr>
      </a:lvl1pPr>
      <a:lvl2pPr algn="ctr" rtl="0" eaLnBrk="1" fontAlgn="base" hangingPunct="1">
        <a:spcBef>
          <a:spcPct val="0"/>
        </a:spcBef>
        <a:spcAft>
          <a:spcPct val="0"/>
        </a:spcAft>
        <a:defRPr sz="3800" b="1">
          <a:solidFill>
            <a:schemeClr val="tx2"/>
          </a:solidFill>
          <a:latin typeface="Verdana" pitchFamily="34" charset="0"/>
        </a:defRPr>
      </a:lvl2pPr>
      <a:lvl3pPr algn="ctr" rtl="0" eaLnBrk="1" fontAlgn="base" hangingPunct="1">
        <a:spcBef>
          <a:spcPct val="0"/>
        </a:spcBef>
        <a:spcAft>
          <a:spcPct val="0"/>
        </a:spcAft>
        <a:defRPr sz="3800" b="1">
          <a:solidFill>
            <a:schemeClr val="tx2"/>
          </a:solidFill>
          <a:latin typeface="Verdana" pitchFamily="34" charset="0"/>
        </a:defRPr>
      </a:lvl3pPr>
      <a:lvl4pPr algn="ctr" rtl="0" eaLnBrk="1" fontAlgn="base" hangingPunct="1">
        <a:spcBef>
          <a:spcPct val="0"/>
        </a:spcBef>
        <a:spcAft>
          <a:spcPct val="0"/>
        </a:spcAft>
        <a:defRPr sz="3800" b="1">
          <a:solidFill>
            <a:schemeClr val="tx2"/>
          </a:solidFill>
          <a:latin typeface="Verdana" pitchFamily="34" charset="0"/>
        </a:defRPr>
      </a:lvl4pPr>
      <a:lvl5pPr algn="ctr" rtl="0" eaLnBrk="1" fontAlgn="base" hangingPunct="1">
        <a:spcBef>
          <a:spcPct val="0"/>
        </a:spcBef>
        <a:spcAft>
          <a:spcPct val="0"/>
        </a:spcAft>
        <a:defRPr sz="3800" b="1">
          <a:solidFill>
            <a:schemeClr val="tx2"/>
          </a:solidFill>
          <a:latin typeface="Verdana" pitchFamily="34" charset="0"/>
        </a:defRPr>
      </a:lvl5pPr>
      <a:lvl6pPr marL="457200" algn="ctr" rtl="0" eaLnBrk="1" fontAlgn="base" hangingPunct="1">
        <a:spcBef>
          <a:spcPct val="0"/>
        </a:spcBef>
        <a:spcAft>
          <a:spcPct val="0"/>
        </a:spcAft>
        <a:defRPr sz="3800" b="1">
          <a:solidFill>
            <a:schemeClr val="tx2"/>
          </a:solidFill>
          <a:latin typeface="Arial" charset="0"/>
        </a:defRPr>
      </a:lvl6pPr>
      <a:lvl7pPr marL="914400" algn="ctr" rtl="0" eaLnBrk="1" fontAlgn="base" hangingPunct="1">
        <a:spcBef>
          <a:spcPct val="0"/>
        </a:spcBef>
        <a:spcAft>
          <a:spcPct val="0"/>
        </a:spcAft>
        <a:defRPr sz="3800" b="1">
          <a:solidFill>
            <a:schemeClr val="tx2"/>
          </a:solidFill>
          <a:latin typeface="Arial" charset="0"/>
        </a:defRPr>
      </a:lvl7pPr>
      <a:lvl8pPr marL="1371600" algn="ctr" rtl="0" eaLnBrk="1" fontAlgn="base" hangingPunct="1">
        <a:spcBef>
          <a:spcPct val="0"/>
        </a:spcBef>
        <a:spcAft>
          <a:spcPct val="0"/>
        </a:spcAft>
        <a:defRPr sz="3800" b="1">
          <a:solidFill>
            <a:schemeClr val="tx2"/>
          </a:solidFill>
          <a:latin typeface="Arial" charset="0"/>
        </a:defRPr>
      </a:lvl8pPr>
      <a:lvl9pPr marL="1828800" algn="ctr" rtl="0" eaLnBrk="1" fontAlgn="base" hangingPunct="1">
        <a:spcBef>
          <a:spcPct val="0"/>
        </a:spcBef>
        <a:spcAft>
          <a:spcPct val="0"/>
        </a:spcAft>
        <a:defRPr sz="3800" b="1">
          <a:solidFill>
            <a:schemeClr val="tx2"/>
          </a:solidFill>
          <a:latin typeface="Arial" charset="0"/>
        </a:defRPr>
      </a:lvl9pPr>
    </p:titleStyle>
    <p:bodyStyle>
      <a:lvl1pPr marL="342900" indent="-342900" algn="l"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FF0000"/>
        </a:buClr>
        <a:buFont typeface="Times New Roman" pitchFamily="18" charset="0"/>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381000" y="6569075"/>
            <a:ext cx="2133600" cy="288925"/>
          </a:xfrm>
          <a:prstGeom prst="rect">
            <a:avLst/>
          </a:prstGeom>
        </p:spPr>
        <p:txBody>
          <a:bodyPr/>
          <a:lstStyle>
            <a:lvl1pPr>
              <a:defRPr sz="1050">
                <a:latin typeface="Tahoma" pitchFamily="34" charset="0"/>
                <a:ea typeface="Tahoma" pitchFamily="34" charset="0"/>
                <a:cs typeface="Tahoma" pitchFamily="34" charset="0"/>
              </a:defRPr>
            </a:lvl1pPr>
          </a:lstStyle>
          <a:p>
            <a:fld id="{CBAD7034-65B2-42D7-8346-1C7ABF8593AF}" type="datetime1">
              <a:rPr lang="en-US" smtClean="0"/>
              <a:t>9/30/2014</a:t>
            </a:fld>
            <a:endParaRPr lang="en-US"/>
          </a:p>
        </p:txBody>
      </p:sp>
      <p:sp>
        <p:nvSpPr>
          <p:cNvPr id="8" name="Footer Placeholder 4"/>
          <p:cNvSpPr>
            <a:spLocks noGrp="1"/>
          </p:cNvSpPr>
          <p:nvPr>
            <p:ph type="ftr" sz="quarter" idx="3"/>
          </p:nvPr>
        </p:nvSpPr>
        <p:spPr>
          <a:xfrm>
            <a:off x="2667000" y="6569075"/>
            <a:ext cx="5257800" cy="288925"/>
          </a:xfrm>
          <a:prstGeom prst="rect">
            <a:avLst/>
          </a:prstGeom>
        </p:spPr>
        <p:txBody>
          <a:bodyPr/>
          <a:lstStyle>
            <a:lvl1pPr>
              <a:defRPr sz="1050">
                <a:latin typeface="Tahoma" pitchFamily="34" charset="0"/>
                <a:ea typeface="Tahoma" pitchFamily="34" charset="0"/>
                <a:cs typeface="Tahoma" pitchFamily="34" charset="0"/>
              </a:defRPr>
            </a:lvl1pPr>
          </a:lstStyle>
          <a:p>
            <a:endParaRPr lang="en-US" dirty="0"/>
          </a:p>
        </p:txBody>
      </p:sp>
      <p:sp>
        <p:nvSpPr>
          <p:cNvPr id="10" name="Slide Number Placeholder 5"/>
          <p:cNvSpPr>
            <a:spLocks noGrp="1"/>
          </p:cNvSpPr>
          <p:nvPr>
            <p:ph type="sldNum" sz="quarter" idx="4"/>
          </p:nvPr>
        </p:nvSpPr>
        <p:spPr>
          <a:xfrm>
            <a:off x="8077200" y="6569075"/>
            <a:ext cx="762000" cy="288925"/>
          </a:xfrm>
          <a:prstGeom prst="rect">
            <a:avLst/>
          </a:prstGeom>
        </p:spPr>
        <p:txBody>
          <a:bodyPr/>
          <a:lstStyle>
            <a:lvl1pPr>
              <a:defRPr sz="1050">
                <a:latin typeface="Tahoma" pitchFamily="34" charset="0"/>
                <a:ea typeface="Tahoma" pitchFamily="34" charset="0"/>
                <a:cs typeface="Tahoma" pitchFamily="34" charset="0"/>
              </a:defRPr>
            </a:lvl1pPr>
          </a:lstStyle>
          <a:p>
            <a:pPr algn="r"/>
            <a:fld id="{042AED99-7FB4-404E-8A97-64753DCE42EC}"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038600"/>
            <a:ext cx="8153400" cy="1981200"/>
          </a:xfrm>
        </p:spPr>
        <p:txBody>
          <a:bodyPr/>
          <a:lstStyle/>
          <a:p>
            <a:r>
              <a:rPr lang="en-US" sz="2400" dirty="0"/>
              <a:t>This exercise program was developed and made available by the Missouri Hospital Association through funds from the ASPR Hospital Preparedness Program CFDA 93.889, through a subcontract from the Missouri Department of Health and Senior Services</a:t>
            </a:r>
            <a:r>
              <a:rPr lang="en-US" sz="2400" b="0" i="1" dirty="0"/>
              <a:t> </a:t>
            </a:r>
            <a:r>
              <a:rPr lang="en-US" sz="2400" dirty="0"/>
              <a:t>for the purposes of individual hospital preparedness and exercise.  Sources used in the development of these materials are noted in the Notes Section except where general knowledge.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757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b="1">
                <a:solidFill>
                  <a:schemeClr val="tx1"/>
                </a:solidFill>
              </a:rPr>
              <a:t>Strategies to Consider</a:t>
            </a:r>
          </a:p>
        </p:txBody>
      </p:sp>
      <p:sp>
        <p:nvSpPr>
          <p:cNvPr id="7171" name="Rectangle 3"/>
          <p:cNvSpPr>
            <a:spLocks noGrp="1" noChangeArrowheads="1"/>
          </p:cNvSpPr>
          <p:nvPr>
            <p:ph idx="1"/>
          </p:nvPr>
        </p:nvSpPr>
        <p:spPr/>
        <p:txBody>
          <a:bodyPr>
            <a:normAutofit fontScale="92500"/>
          </a:bodyPr>
          <a:lstStyle/>
          <a:p>
            <a:r>
              <a:rPr lang="en-US" dirty="0" smtClean="0"/>
              <a:t>Maintaining or expanding services</a:t>
            </a:r>
          </a:p>
          <a:p>
            <a:r>
              <a:rPr lang="en-US" dirty="0" smtClean="0"/>
              <a:t>Conserving resources</a:t>
            </a:r>
            <a:endParaRPr lang="en-US" dirty="0"/>
          </a:p>
          <a:p>
            <a:r>
              <a:rPr lang="en-US" dirty="0" smtClean="0"/>
              <a:t>Curtailing </a:t>
            </a:r>
            <a:r>
              <a:rPr lang="en-US" dirty="0"/>
              <a:t>services</a:t>
            </a:r>
          </a:p>
          <a:p>
            <a:r>
              <a:rPr lang="en-US" dirty="0"/>
              <a:t>Obtaining additional resources from the community</a:t>
            </a:r>
          </a:p>
          <a:p>
            <a:r>
              <a:rPr lang="en-US" dirty="0"/>
              <a:t>Obtaining additional resources from outside the community</a:t>
            </a:r>
          </a:p>
          <a:p>
            <a:r>
              <a:rPr lang="en-US" dirty="0"/>
              <a:t>Closing the hospital to new patients </a:t>
            </a:r>
          </a:p>
          <a:p>
            <a:r>
              <a:rPr lang="en-US" dirty="0"/>
              <a:t>Staged or total evacuation</a:t>
            </a:r>
          </a:p>
        </p:txBody>
      </p:sp>
    </p:spTree>
    <p:extLst>
      <p:ext uri="{BB962C8B-B14F-4D97-AF65-F5344CB8AC3E}">
        <p14:creationId xmlns:p14="http://schemas.microsoft.com/office/powerpoint/2010/main" val="297792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b="1">
                <a:solidFill>
                  <a:schemeClr val="tx1"/>
                </a:solidFill>
              </a:rPr>
              <a:t>Conservation of Resources</a:t>
            </a:r>
            <a:endParaRPr lang="en-US">
              <a:solidFill>
                <a:schemeClr val="tx1"/>
              </a:solidFill>
            </a:endParaRPr>
          </a:p>
        </p:txBody>
      </p:sp>
      <p:sp>
        <p:nvSpPr>
          <p:cNvPr id="13315" name="Rectangle 3"/>
          <p:cNvSpPr>
            <a:spLocks noGrp="1" noChangeArrowheads="1"/>
          </p:cNvSpPr>
          <p:nvPr>
            <p:ph idx="1"/>
          </p:nvPr>
        </p:nvSpPr>
        <p:spPr/>
        <p:txBody>
          <a:bodyPr>
            <a:normAutofit fontScale="92500" lnSpcReduction="10000"/>
          </a:bodyPr>
          <a:lstStyle/>
          <a:p>
            <a:r>
              <a:rPr lang="en-US" sz="2800" dirty="0"/>
              <a:t>Know your current capabilities</a:t>
            </a:r>
          </a:p>
          <a:p>
            <a:r>
              <a:rPr lang="en-US" sz="2800" dirty="0"/>
              <a:t>Plan for interruption of supplies and services</a:t>
            </a:r>
          </a:p>
          <a:p>
            <a:r>
              <a:rPr lang="en-US" sz="2800" dirty="0"/>
              <a:t>Identify patients that can be discharged</a:t>
            </a:r>
          </a:p>
          <a:p>
            <a:r>
              <a:rPr lang="en-US" sz="2800" dirty="0"/>
              <a:t>Limit use of resources that cannot be replenished (fuel, water, supplies)</a:t>
            </a:r>
          </a:p>
          <a:p>
            <a:r>
              <a:rPr lang="en-US" sz="2800" dirty="0"/>
              <a:t>Plan for alternative methods to meet common</a:t>
            </a:r>
          </a:p>
          <a:p>
            <a:pPr>
              <a:buFontTx/>
              <a:buNone/>
            </a:pPr>
            <a:r>
              <a:rPr lang="en-US" sz="2800" dirty="0"/>
              <a:t>	needs (gas generators, waste management</a:t>
            </a:r>
            <a:r>
              <a:rPr lang="en-US" sz="2800" dirty="0" smtClean="0"/>
              <a:t>)</a:t>
            </a:r>
          </a:p>
          <a:p>
            <a:r>
              <a:rPr lang="en-US" sz="2800" dirty="0" smtClean="0"/>
              <a:t>Identify what utilities can be rationed and how</a:t>
            </a:r>
          </a:p>
          <a:p>
            <a:pPr>
              <a:buFontTx/>
              <a:buNone/>
            </a:pPr>
            <a:r>
              <a:rPr lang="en-US" sz="2800" dirty="0" smtClean="0"/>
              <a:t>	(air conditioning, waste water, linens)</a:t>
            </a:r>
            <a:endParaRPr lang="en-US" sz="2800" dirty="0"/>
          </a:p>
          <a:p>
            <a:endParaRPr lang="en-US" sz="2800" dirty="0"/>
          </a:p>
        </p:txBody>
      </p:sp>
    </p:spTree>
    <p:extLst>
      <p:ext uri="{BB962C8B-B14F-4D97-AF65-F5344CB8AC3E}">
        <p14:creationId xmlns:p14="http://schemas.microsoft.com/office/powerpoint/2010/main" val="819707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b="1">
                <a:solidFill>
                  <a:schemeClr val="tx1"/>
                </a:solidFill>
              </a:rPr>
              <a:t>Curtailment of Services</a:t>
            </a:r>
            <a:endParaRPr lang="en-US">
              <a:solidFill>
                <a:schemeClr val="tx1"/>
              </a:solidFill>
            </a:endParaRPr>
          </a:p>
        </p:txBody>
      </p:sp>
      <p:sp>
        <p:nvSpPr>
          <p:cNvPr id="14339" name="Rectangle 3"/>
          <p:cNvSpPr>
            <a:spLocks noGrp="1" noChangeArrowheads="1"/>
          </p:cNvSpPr>
          <p:nvPr>
            <p:ph idx="1"/>
          </p:nvPr>
        </p:nvSpPr>
        <p:spPr/>
        <p:txBody>
          <a:bodyPr/>
          <a:lstStyle/>
          <a:p>
            <a:r>
              <a:rPr lang="en-US" dirty="0"/>
              <a:t>Cancel elective surgeries</a:t>
            </a:r>
          </a:p>
          <a:p>
            <a:r>
              <a:rPr lang="en-US" dirty="0"/>
              <a:t>Shut down all non-essential services</a:t>
            </a:r>
          </a:p>
          <a:p>
            <a:r>
              <a:rPr lang="en-US" dirty="0"/>
              <a:t>Close selected </a:t>
            </a:r>
            <a:r>
              <a:rPr lang="en-US" dirty="0" smtClean="0"/>
              <a:t>clinics</a:t>
            </a:r>
            <a:endParaRPr lang="en-US" dirty="0"/>
          </a:p>
          <a:p>
            <a:r>
              <a:rPr lang="en-US" dirty="0"/>
              <a:t>Limit selected diagnostic testing as agreed to by</a:t>
            </a:r>
          </a:p>
          <a:p>
            <a:pPr>
              <a:buFontTx/>
              <a:buNone/>
            </a:pPr>
            <a:r>
              <a:rPr lang="en-US" dirty="0"/>
              <a:t>	medical staff leadership (in advance of an event</a:t>
            </a:r>
          </a:p>
          <a:p>
            <a:pPr>
              <a:buFontTx/>
              <a:buNone/>
            </a:pPr>
            <a:r>
              <a:rPr lang="en-US" dirty="0"/>
              <a:t>	where possible)</a:t>
            </a:r>
          </a:p>
          <a:p>
            <a:endParaRPr lang="en-US" sz="2800" dirty="0"/>
          </a:p>
        </p:txBody>
      </p:sp>
    </p:spTree>
    <p:extLst>
      <p:ext uri="{BB962C8B-B14F-4D97-AF65-F5344CB8AC3E}">
        <p14:creationId xmlns:p14="http://schemas.microsoft.com/office/powerpoint/2010/main" val="2651254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b="1">
                <a:solidFill>
                  <a:schemeClr val="tx1"/>
                </a:solidFill>
              </a:rPr>
              <a:t>Consolidation of Resources</a:t>
            </a:r>
            <a:endParaRPr lang="en-US">
              <a:solidFill>
                <a:schemeClr val="tx1"/>
              </a:solidFill>
            </a:endParaRPr>
          </a:p>
        </p:txBody>
      </p:sp>
      <p:sp>
        <p:nvSpPr>
          <p:cNvPr id="15363" name="Rectangle 3"/>
          <p:cNvSpPr>
            <a:spLocks noGrp="1" noChangeArrowheads="1"/>
          </p:cNvSpPr>
          <p:nvPr>
            <p:ph idx="1"/>
          </p:nvPr>
        </p:nvSpPr>
        <p:spPr/>
        <p:txBody>
          <a:bodyPr/>
          <a:lstStyle/>
          <a:p>
            <a:pPr>
              <a:lnSpc>
                <a:spcPct val="90000"/>
              </a:lnSpc>
            </a:pPr>
            <a:r>
              <a:rPr lang="en-US" sz="2800"/>
              <a:t>Know your inventory and usage rate</a:t>
            </a:r>
          </a:p>
          <a:p>
            <a:pPr>
              <a:lnSpc>
                <a:spcPct val="90000"/>
              </a:lnSpc>
            </a:pPr>
            <a:r>
              <a:rPr lang="en-US" sz="2800"/>
              <a:t>Construct estimates of usage rates during</a:t>
            </a:r>
          </a:p>
          <a:p>
            <a:pPr>
              <a:lnSpc>
                <a:spcPct val="90000"/>
              </a:lnSpc>
              <a:buFontTx/>
              <a:buNone/>
            </a:pPr>
            <a:r>
              <a:rPr lang="en-US" sz="2800"/>
              <a:t>	emergencies</a:t>
            </a:r>
          </a:p>
          <a:p>
            <a:pPr>
              <a:lnSpc>
                <a:spcPct val="90000"/>
              </a:lnSpc>
            </a:pPr>
            <a:r>
              <a:rPr lang="en-US" sz="2800"/>
              <a:t>Ensure your critical equipment is compatible</a:t>
            </a:r>
          </a:p>
          <a:p>
            <a:pPr>
              <a:lnSpc>
                <a:spcPct val="90000"/>
              </a:lnSpc>
              <a:buFontTx/>
              <a:buNone/>
            </a:pPr>
            <a:r>
              <a:rPr lang="en-US" sz="2800"/>
              <a:t>	with your planning partners</a:t>
            </a:r>
          </a:p>
          <a:p>
            <a:pPr>
              <a:lnSpc>
                <a:spcPct val="90000"/>
              </a:lnSpc>
            </a:pPr>
            <a:r>
              <a:rPr lang="en-US" sz="2800"/>
              <a:t>Know the realistic response of your vendors</a:t>
            </a:r>
          </a:p>
          <a:p>
            <a:pPr>
              <a:lnSpc>
                <a:spcPct val="90000"/>
              </a:lnSpc>
            </a:pPr>
            <a:r>
              <a:rPr lang="en-US" sz="2800"/>
              <a:t>Ensure that supplies and medications are</a:t>
            </a:r>
          </a:p>
          <a:p>
            <a:pPr>
              <a:lnSpc>
                <a:spcPct val="90000"/>
              </a:lnSpc>
              <a:buFontTx/>
              <a:buNone/>
            </a:pPr>
            <a:r>
              <a:rPr lang="en-US" sz="2800"/>
              <a:t>	available from distant and disparate sources</a:t>
            </a:r>
          </a:p>
          <a:p>
            <a:pPr>
              <a:lnSpc>
                <a:spcPct val="90000"/>
              </a:lnSpc>
            </a:pPr>
            <a:r>
              <a:rPr lang="en-US" sz="2800"/>
              <a:t>Consider self-reliance strategies</a:t>
            </a:r>
          </a:p>
        </p:txBody>
      </p:sp>
    </p:spTree>
    <p:extLst>
      <p:ext uri="{BB962C8B-B14F-4D97-AF65-F5344CB8AC3E}">
        <p14:creationId xmlns:p14="http://schemas.microsoft.com/office/powerpoint/2010/main" val="134284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b="1">
                <a:solidFill>
                  <a:schemeClr val="tx1"/>
                </a:solidFill>
              </a:rPr>
              <a:t>Staged</a:t>
            </a:r>
            <a:r>
              <a:rPr lang="en-US" b="1"/>
              <a:t> </a:t>
            </a:r>
            <a:r>
              <a:rPr lang="en-US" b="1">
                <a:solidFill>
                  <a:schemeClr val="tx1"/>
                </a:solidFill>
              </a:rPr>
              <a:t>or Limited Evacuation</a:t>
            </a:r>
            <a:endParaRPr lang="en-US">
              <a:solidFill>
                <a:schemeClr val="tx1"/>
              </a:solidFill>
            </a:endParaRPr>
          </a:p>
        </p:txBody>
      </p:sp>
      <p:sp>
        <p:nvSpPr>
          <p:cNvPr id="16387" name="Rectangle 3"/>
          <p:cNvSpPr>
            <a:spLocks noGrp="1" noChangeArrowheads="1"/>
          </p:cNvSpPr>
          <p:nvPr>
            <p:ph idx="1"/>
          </p:nvPr>
        </p:nvSpPr>
        <p:spPr/>
        <p:txBody>
          <a:bodyPr/>
          <a:lstStyle/>
          <a:p>
            <a:pPr>
              <a:lnSpc>
                <a:spcPct val="90000"/>
              </a:lnSpc>
            </a:pPr>
            <a:r>
              <a:rPr lang="en-US" sz="2800"/>
              <a:t>Identify criteria by which decisions will be made</a:t>
            </a:r>
          </a:p>
          <a:p>
            <a:pPr>
              <a:lnSpc>
                <a:spcPct val="90000"/>
              </a:lnSpc>
              <a:buFontTx/>
              <a:buNone/>
            </a:pPr>
            <a:r>
              <a:rPr lang="en-US" sz="2800"/>
              <a:t>	(less than 12 hours of fuel, 70% of resources</a:t>
            </a:r>
          </a:p>
          <a:p>
            <a:pPr>
              <a:lnSpc>
                <a:spcPct val="90000"/>
              </a:lnSpc>
              <a:buFontTx/>
              <a:buNone/>
            </a:pPr>
            <a:r>
              <a:rPr lang="en-US" sz="2800"/>
              <a:t>	consumed, etc.)</a:t>
            </a:r>
          </a:p>
          <a:p>
            <a:pPr>
              <a:lnSpc>
                <a:spcPct val="90000"/>
              </a:lnSpc>
            </a:pPr>
            <a:r>
              <a:rPr lang="en-US" sz="2800"/>
              <a:t>Determine these through exercises</a:t>
            </a:r>
          </a:p>
          <a:p>
            <a:pPr>
              <a:lnSpc>
                <a:spcPct val="90000"/>
              </a:lnSpc>
            </a:pPr>
            <a:r>
              <a:rPr lang="en-US" sz="2800"/>
              <a:t>Designate staff to accompany patients and</a:t>
            </a:r>
          </a:p>
          <a:p>
            <a:pPr>
              <a:lnSpc>
                <a:spcPct val="90000"/>
              </a:lnSpc>
              <a:buFontTx/>
              <a:buNone/>
            </a:pPr>
            <a:r>
              <a:rPr lang="en-US" sz="2800"/>
              <a:t>	protect medical information</a:t>
            </a:r>
          </a:p>
          <a:p>
            <a:pPr>
              <a:lnSpc>
                <a:spcPct val="90000"/>
              </a:lnSpc>
            </a:pPr>
            <a:r>
              <a:rPr lang="en-US" sz="2800"/>
              <a:t>Identify transportation requirements to accepting</a:t>
            </a:r>
          </a:p>
          <a:p>
            <a:pPr>
              <a:lnSpc>
                <a:spcPct val="90000"/>
              </a:lnSpc>
              <a:buFontTx/>
              <a:buNone/>
            </a:pPr>
            <a:r>
              <a:rPr lang="en-US" sz="2800"/>
              <a:t>	organization</a:t>
            </a:r>
          </a:p>
          <a:p>
            <a:pPr>
              <a:lnSpc>
                <a:spcPct val="90000"/>
              </a:lnSpc>
            </a:pPr>
            <a:r>
              <a:rPr lang="en-US" sz="2800"/>
              <a:t>Communicate decisions to staff and family</a:t>
            </a:r>
          </a:p>
          <a:p>
            <a:pPr>
              <a:lnSpc>
                <a:spcPct val="90000"/>
              </a:lnSpc>
            </a:pPr>
            <a:endParaRPr lang="en-US" sz="2800"/>
          </a:p>
        </p:txBody>
      </p:sp>
    </p:spTree>
    <p:extLst>
      <p:ext uri="{BB962C8B-B14F-4D97-AF65-F5344CB8AC3E}">
        <p14:creationId xmlns:p14="http://schemas.microsoft.com/office/powerpoint/2010/main" val="340049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b="1">
                <a:solidFill>
                  <a:schemeClr val="tx1"/>
                </a:solidFill>
              </a:rPr>
              <a:t>Full Evacuation</a:t>
            </a:r>
            <a:endParaRPr lang="en-US">
              <a:solidFill>
                <a:schemeClr val="tx1"/>
              </a:solidFill>
            </a:endParaRPr>
          </a:p>
        </p:txBody>
      </p:sp>
      <p:sp>
        <p:nvSpPr>
          <p:cNvPr id="17411" name="Rectangle 3"/>
          <p:cNvSpPr>
            <a:spLocks noGrp="1" noChangeArrowheads="1"/>
          </p:cNvSpPr>
          <p:nvPr>
            <p:ph idx="1"/>
          </p:nvPr>
        </p:nvSpPr>
        <p:spPr/>
        <p:txBody>
          <a:bodyPr/>
          <a:lstStyle/>
          <a:p>
            <a:pPr>
              <a:lnSpc>
                <a:spcPct val="90000"/>
              </a:lnSpc>
            </a:pPr>
            <a:r>
              <a:rPr lang="en-US" sz="2800"/>
              <a:t>Cannot be done on the fly or out of desperation</a:t>
            </a:r>
          </a:p>
          <a:p>
            <a:pPr>
              <a:lnSpc>
                <a:spcPct val="90000"/>
              </a:lnSpc>
            </a:pPr>
            <a:r>
              <a:rPr lang="en-US" sz="2800"/>
              <a:t>Must have pre-determined criteria to activate</a:t>
            </a:r>
          </a:p>
          <a:p>
            <a:pPr>
              <a:lnSpc>
                <a:spcPct val="90000"/>
              </a:lnSpc>
              <a:buFontTx/>
              <a:buNone/>
            </a:pPr>
            <a:r>
              <a:rPr lang="en-US" sz="2800"/>
              <a:t>	this plan that all staff are aware of</a:t>
            </a:r>
          </a:p>
          <a:p>
            <a:pPr>
              <a:lnSpc>
                <a:spcPct val="90000"/>
              </a:lnSpc>
            </a:pPr>
            <a:r>
              <a:rPr lang="en-US" sz="2800"/>
              <a:t>If evacuation is necessitated by an abrupt event,</a:t>
            </a:r>
          </a:p>
          <a:p>
            <a:pPr>
              <a:lnSpc>
                <a:spcPct val="90000"/>
              </a:lnSpc>
              <a:buFontTx/>
              <a:buNone/>
            </a:pPr>
            <a:r>
              <a:rPr lang="en-US" sz="2800"/>
              <a:t>	have principles in place to guide staff</a:t>
            </a:r>
          </a:p>
          <a:p>
            <a:pPr>
              <a:lnSpc>
                <a:spcPct val="90000"/>
              </a:lnSpc>
            </a:pPr>
            <a:r>
              <a:rPr lang="en-US" sz="2800"/>
              <a:t>Must not lose track of patients or staff</a:t>
            </a:r>
          </a:p>
          <a:p>
            <a:pPr>
              <a:lnSpc>
                <a:spcPct val="90000"/>
              </a:lnSpc>
            </a:pPr>
            <a:r>
              <a:rPr lang="en-US" sz="2800"/>
              <a:t>Be prepared for the fallout that such an event</a:t>
            </a:r>
          </a:p>
          <a:p>
            <a:pPr>
              <a:lnSpc>
                <a:spcPct val="90000"/>
              </a:lnSpc>
              <a:buFontTx/>
              <a:buNone/>
            </a:pPr>
            <a:r>
              <a:rPr lang="en-US" sz="2800"/>
              <a:t>	will generate (media, liability, insurance</a:t>
            </a:r>
          </a:p>
          <a:p>
            <a:pPr>
              <a:lnSpc>
                <a:spcPct val="90000"/>
              </a:lnSpc>
              <a:buFontTx/>
              <a:buNone/>
            </a:pPr>
            <a:r>
              <a:rPr lang="en-US" sz="2800"/>
              <a:t>	coverage, loss of revenue, impact on staff)</a:t>
            </a:r>
          </a:p>
          <a:p>
            <a:pPr>
              <a:lnSpc>
                <a:spcPct val="90000"/>
              </a:lnSpc>
            </a:pPr>
            <a:endParaRPr lang="en-US" sz="2800"/>
          </a:p>
        </p:txBody>
      </p:sp>
    </p:spTree>
    <p:extLst>
      <p:ext uri="{BB962C8B-B14F-4D97-AF65-F5344CB8AC3E}">
        <p14:creationId xmlns:p14="http://schemas.microsoft.com/office/powerpoint/2010/main" val="173377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71" y="617372"/>
            <a:ext cx="8509529" cy="563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317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Small earthquakes and tremors occur frequently in Missouri. </a:t>
            </a:r>
          </a:p>
          <a:p>
            <a:r>
              <a:rPr lang="en-US" dirty="0" smtClean="0"/>
              <a:t>Thousands of quakes since 1795</a:t>
            </a:r>
          </a:p>
          <a:p>
            <a:r>
              <a:rPr lang="en-US" dirty="0" smtClean="0"/>
              <a:t>Missouri is home to the New Madrid Fault </a:t>
            </a:r>
          </a:p>
          <a:p>
            <a:r>
              <a:rPr lang="en-US" dirty="0" smtClean="0"/>
              <a:t>Earthquakes along this fault in 1811-12 caused major damage and loss of life</a:t>
            </a:r>
          </a:p>
          <a:p>
            <a:r>
              <a:rPr lang="en-US" dirty="0" smtClean="0"/>
              <a:t>Bells rang in Boston</a:t>
            </a:r>
            <a:endParaRPr lang="en-US" dirty="0"/>
          </a:p>
        </p:txBody>
      </p:sp>
    </p:spTree>
    <p:extLst>
      <p:ext uri="{BB962C8B-B14F-4D97-AF65-F5344CB8AC3E}">
        <p14:creationId xmlns:p14="http://schemas.microsoft.com/office/powerpoint/2010/main" val="297989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457200" y="240478"/>
            <a:ext cx="8305800" cy="6319074"/>
          </a:xfrm>
          <a:prstGeom prst="rect">
            <a:avLst/>
          </a:prstGeom>
          <a:noFill/>
          <a:ln w="9525">
            <a:noFill/>
            <a:miter lim="800000"/>
            <a:headEnd/>
            <a:tailEnd/>
          </a:ln>
        </p:spPr>
      </p:pic>
    </p:spTree>
    <p:extLst>
      <p:ext uri="{BB962C8B-B14F-4D97-AF65-F5344CB8AC3E}">
        <p14:creationId xmlns:p14="http://schemas.microsoft.com/office/powerpoint/2010/main" val="3695722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cstate="print"/>
          <a:srcRect/>
          <a:stretch>
            <a:fillRect/>
          </a:stretch>
        </p:blipFill>
        <p:spPr bwMode="auto">
          <a:xfrm>
            <a:off x="101656" y="272723"/>
            <a:ext cx="8585144" cy="6585277"/>
          </a:xfrm>
          <a:prstGeom prst="rect">
            <a:avLst/>
          </a:prstGeom>
          <a:noFill/>
          <a:ln w="9525">
            <a:noFill/>
            <a:miter lim="800000"/>
            <a:headEnd/>
            <a:tailEnd/>
          </a:ln>
        </p:spPr>
      </p:pic>
    </p:spTree>
    <p:extLst>
      <p:ext uri="{BB962C8B-B14F-4D97-AF65-F5344CB8AC3E}">
        <p14:creationId xmlns:p14="http://schemas.microsoft.com/office/powerpoint/2010/main" val="212628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986" y="2438400"/>
            <a:ext cx="7772400" cy="1470025"/>
          </a:xfrm>
        </p:spPr>
        <p:txBody>
          <a:bodyPr/>
          <a:lstStyle/>
          <a:p>
            <a:pPr algn="ctr"/>
            <a:r>
              <a:rPr lang="en-US" b="1" dirty="0">
                <a:solidFill>
                  <a:schemeClr val="tx1"/>
                </a:solidFill>
              </a:rPr>
              <a:t>96 Hour Hospital Sustainability</a:t>
            </a:r>
          </a:p>
        </p:txBody>
      </p:sp>
      <p:sp>
        <p:nvSpPr>
          <p:cNvPr id="2051" name="Rectangle 3"/>
          <p:cNvSpPr>
            <a:spLocks noGrp="1" noChangeArrowheads="1"/>
          </p:cNvSpPr>
          <p:nvPr>
            <p:ph type="subTitle" idx="1"/>
          </p:nvPr>
        </p:nvSpPr>
        <p:spPr>
          <a:xfrm>
            <a:off x="685800" y="5486400"/>
            <a:ext cx="7848600" cy="914400"/>
          </a:xfrm>
        </p:spPr>
        <p:txBody>
          <a:bodyPr/>
          <a:lstStyle/>
          <a:p>
            <a:pPr algn="ctr"/>
            <a:r>
              <a:rPr lang="en-US" sz="4000" dirty="0"/>
              <a:t>Can We Make It</a:t>
            </a:r>
            <a:r>
              <a:rPr lang="en-US" sz="4000" dirty="0" smtClean="0"/>
              <a:t>?</a:t>
            </a:r>
            <a:endParaRPr lang="en-US" sz="4000" dirty="0"/>
          </a:p>
        </p:txBody>
      </p:sp>
      <p:sp>
        <p:nvSpPr>
          <p:cNvPr id="3" name="TextBox 2"/>
          <p:cNvSpPr txBox="1"/>
          <p:nvPr/>
        </p:nvSpPr>
        <p:spPr>
          <a:xfrm>
            <a:off x="991386" y="4419600"/>
            <a:ext cx="7467600" cy="369332"/>
          </a:xfrm>
          <a:prstGeom prst="rect">
            <a:avLst/>
          </a:prstGeom>
          <a:noFill/>
        </p:spPr>
        <p:txBody>
          <a:bodyPr wrap="square" rtlCol="0">
            <a:spAutoFit/>
          </a:bodyPr>
          <a:lstStyle/>
          <a:p>
            <a:pPr algn="ctr"/>
            <a:r>
              <a:rPr lang="en-US" dirty="0" smtClean="0">
                <a:solidFill>
                  <a:srgbClr val="FF0000"/>
                </a:solidFill>
              </a:rPr>
              <a:t>Insert your hospital picture and name</a:t>
            </a:r>
            <a:endParaRPr lang="en-US" dirty="0">
              <a:solidFill>
                <a:srgbClr val="FF0000"/>
              </a:solidFill>
            </a:endParaRPr>
          </a:p>
        </p:txBody>
      </p:sp>
    </p:spTree>
    <p:extLst>
      <p:ext uri="{BB962C8B-B14F-4D97-AF65-F5344CB8AC3E}">
        <p14:creationId xmlns:p14="http://schemas.microsoft.com/office/powerpoint/2010/main" val="3032109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304801" y="381000"/>
            <a:ext cx="8259652" cy="6305756"/>
          </a:xfrm>
          <a:prstGeom prst="rect">
            <a:avLst/>
          </a:prstGeom>
          <a:noFill/>
          <a:ln w="9525">
            <a:noFill/>
            <a:miter lim="800000"/>
            <a:headEnd/>
            <a:tailEnd/>
          </a:ln>
        </p:spPr>
      </p:pic>
    </p:spTree>
    <p:extLst>
      <p:ext uri="{BB962C8B-B14F-4D97-AF65-F5344CB8AC3E}">
        <p14:creationId xmlns:p14="http://schemas.microsoft.com/office/powerpoint/2010/main" val="210926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print"/>
          <a:srcRect/>
          <a:stretch>
            <a:fillRect/>
          </a:stretch>
        </p:blipFill>
        <p:spPr bwMode="auto">
          <a:xfrm>
            <a:off x="457200" y="259080"/>
            <a:ext cx="8077200" cy="6461760"/>
          </a:xfrm>
          <a:prstGeom prst="rect">
            <a:avLst/>
          </a:prstGeom>
          <a:noFill/>
          <a:ln w="9525">
            <a:noFill/>
            <a:miter lim="800000"/>
            <a:headEnd/>
            <a:tailEnd/>
          </a:ln>
        </p:spPr>
      </p:pic>
    </p:spTree>
    <p:extLst>
      <p:ext uri="{BB962C8B-B14F-4D97-AF65-F5344CB8AC3E}">
        <p14:creationId xmlns:p14="http://schemas.microsoft.com/office/powerpoint/2010/main" val="368322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871"/>
            <a:ext cx="8915399"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746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97248"/>
            <a:ext cx="8201025" cy="660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810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 Plan</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Provide a brief review of your Earthquake Plan</a:t>
            </a:r>
            <a:endParaRPr lang="en-US" dirty="0">
              <a:solidFill>
                <a:srgbClr val="FF0000"/>
              </a:solidFill>
            </a:endParaRPr>
          </a:p>
        </p:txBody>
      </p:sp>
    </p:spTree>
    <p:extLst>
      <p:ext uri="{BB962C8B-B14F-4D97-AF65-F5344CB8AC3E}">
        <p14:creationId xmlns:p14="http://schemas.microsoft.com/office/powerpoint/2010/main" val="3493063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lstStyle/>
          <a:p>
            <a:r>
              <a:rPr lang="en-US" dirty="0" smtClean="0"/>
              <a:t>96 Hour Sustainability </a:t>
            </a:r>
            <a:endParaRPr lang="en-US" dirty="0"/>
          </a:p>
        </p:txBody>
      </p:sp>
      <p:sp>
        <p:nvSpPr>
          <p:cNvPr id="3" name="Content Placeholder 2"/>
          <p:cNvSpPr>
            <a:spLocks noGrp="1"/>
          </p:cNvSpPr>
          <p:nvPr>
            <p:ph idx="1"/>
          </p:nvPr>
        </p:nvSpPr>
        <p:spPr>
          <a:xfrm>
            <a:off x="487680" y="1524000"/>
            <a:ext cx="8229600" cy="3962400"/>
          </a:xfrm>
        </p:spPr>
        <p:txBody>
          <a:bodyPr/>
          <a:lstStyle/>
          <a:p>
            <a:r>
              <a:rPr lang="en-US" dirty="0" smtClean="0">
                <a:solidFill>
                  <a:srgbClr val="FF0000"/>
                </a:solidFill>
              </a:rPr>
              <a:t>Provide a brief overview of </a:t>
            </a:r>
            <a:r>
              <a:rPr lang="en-US" dirty="0">
                <a:solidFill>
                  <a:srgbClr val="FF0000"/>
                </a:solidFill>
              </a:rPr>
              <a:t>your Emergency Management Assets and Resources Inventory Summary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 y="2895600"/>
            <a:ext cx="7772400"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674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b="1">
                <a:solidFill>
                  <a:schemeClr val="tx1"/>
                </a:solidFill>
              </a:rPr>
              <a:t>Exercise Objectives</a:t>
            </a:r>
          </a:p>
        </p:txBody>
      </p:sp>
      <p:sp>
        <p:nvSpPr>
          <p:cNvPr id="3075" name="Rectangle 3"/>
          <p:cNvSpPr>
            <a:spLocks noGrp="1" noChangeArrowheads="1"/>
          </p:cNvSpPr>
          <p:nvPr>
            <p:ph idx="1"/>
          </p:nvPr>
        </p:nvSpPr>
        <p:spPr/>
        <p:txBody>
          <a:bodyPr/>
          <a:lstStyle/>
          <a:p>
            <a:pPr>
              <a:lnSpc>
                <a:spcPct val="90000"/>
              </a:lnSpc>
            </a:pPr>
            <a:r>
              <a:rPr lang="en-US" sz="2800" dirty="0"/>
              <a:t>Test the ability of the hospital to maintain operations when the hospital can not be supported by the local community in the following areas:</a:t>
            </a:r>
          </a:p>
          <a:p>
            <a:pPr lvl="1">
              <a:lnSpc>
                <a:spcPct val="90000"/>
              </a:lnSpc>
            </a:pPr>
            <a:r>
              <a:rPr lang="en-US" sz="2400" dirty="0"/>
              <a:t>Communications</a:t>
            </a:r>
          </a:p>
          <a:p>
            <a:pPr lvl="1">
              <a:lnSpc>
                <a:spcPct val="90000"/>
              </a:lnSpc>
            </a:pPr>
            <a:r>
              <a:rPr lang="en-US" sz="2400" dirty="0"/>
              <a:t>Resources and assets</a:t>
            </a:r>
          </a:p>
          <a:p>
            <a:pPr lvl="1">
              <a:lnSpc>
                <a:spcPct val="90000"/>
              </a:lnSpc>
            </a:pPr>
            <a:r>
              <a:rPr lang="en-US" sz="2400" dirty="0"/>
              <a:t>Security and safety</a:t>
            </a:r>
          </a:p>
          <a:p>
            <a:pPr lvl="1">
              <a:lnSpc>
                <a:spcPct val="90000"/>
              </a:lnSpc>
            </a:pPr>
            <a:r>
              <a:rPr lang="en-US" sz="2400" dirty="0" smtClean="0"/>
              <a:t>Staff Responsibilities</a:t>
            </a:r>
            <a:endParaRPr lang="en-US" sz="2400" dirty="0"/>
          </a:p>
          <a:p>
            <a:pPr lvl="1">
              <a:lnSpc>
                <a:spcPct val="90000"/>
              </a:lnSpc>
            </a:pPr>
            <a:r>
              <a:rPr lang="en-US" sz="2400" dirty="0"/>
              <a:t>Utilities</a:t>
            </a:r>
          </a:p>
          <a:p>
            <a:pPr lvl="1">
              <a:lnSpc>
                <a:spcPct val="90000"/>
              </a:lnSpc>
            </a:pPr>
            <a:r>
              <a:rPr lang="en-US" sz="2400" dirty="0" smtClean="0"/>
              <a:t>Clinical activities</a:t>
            </a:r>
            <a:endParaRPr lang="en-US" sz="2400" dirty="0"/>
          </a:p>
          <a:p>
            <a:pPr lvl="1">
              <a:lnSpc>
                <a:spcPct val="90000"/>
              </a:lnSpc>
            </a:pPr>
            <a:r>
              <a:rPr lang="en-US" sz="2400" dirty="0"/>
              <a:t>IT</a:t>
            </a:r>
          </a:p>
        </p:txBody>
      </p:sp>
    </p:spTree>
    <p:extLst>
      <p:ext uri="{BB962C8B-B14F-4D97-AF65-F5344CB8AC3E}">
        <p14:creationId xmlns:p14="http://schemas.microsoft.com/office/powerpoint/2010/main" val="1011965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b="1">
                <a:solidFill>
                  <a:schemeClr val="tx1"/>
                </a:solidFill>
              </a:rPr>
              <a:t>Exercise Participants</a:t>
            </a:r>
          </a:p>
        </p:txBody>
      </p:sp>
      <p:sp>
        <p:nvSpPr>
          <p:cNvPr id="4099" name="Rectangle 3"/>
          <p:cNvSpPr>
            <a:spLocks noGrp="1" noChangeArrowheads="1"/>
          </p:cNvSpPr>
          <p:nvPr>
            <p:ph idx="1"/>
          </p:nvPr>
        </p:nvSpPr>
        <p:spPr/>
        <p:txBody>
          <a:bodyPr/>
          <a:lstStyle/>
          <a:p>
            <a:pPr>
              <a:lnSpc>
                <a:spcPct val="80000"/>
              </a:lnSpc>
            </a:pPr>
            <a:r>
              <a:rPr lang="en-US" sz="2800" dirty="0" smtClean="0">
                <a:solidFill>
                  <a:srgbClr val="FF0000"/>
                </a:solidFill>
              </a:rPr>
              <a:t>List Participants</a:t>
            </a:r>
            <a:endParaRPr lang="en-US" sz="2800" dirty="0">
              <a:solidFill>
                <a:srgbClr val="FF0000"/>
              </a:solidFill>
            </a:endParaRPr>
          </a:p>
          <a:p>
            <a:pPr>
              <a:lnSpc>
                <a:spcPct val="80000"/>
              </a:lnSpc>
              <a:buFontTx/>
              <a:buNone/>
            </a:pPr>
            <a:endParaRPr lang="en-US" sz="2800" dirty="0"/>
          </a:p>
          <a:p>
            <a:pPr>
              <a:lnSpc>
                <a:spcPct val="80000"/>
              </a:lnSpc>
              <a:buFontTx/>
              <a:buNone/>
            </a:pPr>
            <a:endParaRPr lang="en-US" sz="2800" dirty="0"/>
          </a:p>
        </p:txBody>
      </p:sp>
    </p:spTree>
    <p:extLst>
      <p:ext uri="{BB962C8B-B14F-4D97-AF65-F5344CB8AC3E}">
        <p14:creationId xmlns:p14="http://schemas.microsoft.com/office/powerpoint/2010/main" val="92650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a:solidFill>
                  <a:schemeClr val="tx1"/>
                </a:solidFill>
              </a:rPr>
              <a:t>Exercise Format</a:t>
            </a:r>
          </a:p>
        </p:txBody>
      </p:sp>
      <p:sp>
        <p:nvSpPr>
          <p:cNvPr id="5123" name="Rectangle 3"/>
          <p:cNvSpPr>
            <a:spLocks noGrp="1" noChangeArrowheads="1"/>
          </p:cNvSpPr>
          <p:nvPr>
            <p:ph idx="1"/>
          </p:nvPr>
        </p:nvSpPr>
        <p:spPr>
          <a:xfrm>
            <a:off x="457200" y="1828800"/>
            <a:ext cx="8229600" cy="4525963"/>
          </a:xfrm>
        </p:spPr>
        <p:txBody>
          <a:bodyPr>
            <a:normAutofit lnSpcReduction="10000"/>
          </a:bodyPr>
          <a:lstStyle/>
          <a:p>
            <a:r>
              <a:rPr lang="en-US" dirty="0"/>
              <a:t>Four segments of scenario that will progress across 4 days </a:t>
            </a:r>
          </a:p>
          <a:p>
            <a:r>
              <a:rPr lang="en-US" dirty="0" smtClean="0"/>
              <a:t>(</a:t>
            </a:r>
            <a:r>
              <a:rPr lang="en-US" dirty="0" smtClean="0">
                <a:solidFill>
                  <a:srgbClr val="FF0000"/>
                </a:solidFill>
              </a:rPr>
              <a:t>Choose either full group discussion or breakout groups with random or targeted participants</a:t>
            </a:r>
            <a:r>
              <a:rPr lang="en-US" dirty="0" smtClean="0"/>
              <a:t>)</a:t>
            </a:r>
          </a:p>
          <a:p>
            <a:r>
              <a:rPr lang="en-US" dirty="0" smtClean="0"/>
              <a:t>Breakout groups:</a:t>
            </a:r>
          </a:p>
          <a:p>
            <a:pPr lvl="1"/>
            <a:r>
              <a:rPr lang="en-US" dirty="0" smtClean="0"/>
              <a:t>Groups </a:t>
            </a:r>
            <a:r>
              <a:rPr lang="en-US" dirty="0"/>
              <a:t>will be asked to discuss what their response would be to the given scenario in the form of </a:t>
            </a:r>
            <a:r>
              <a:rPr lang="en-US" dirty="0" smtClean="0"/>
              <a:t>questions</a:t>
            </a:r>
          </a:p>
          <a:p>
            <a:pPr lvl="1"/>
            <a:r>
              <a:rPr lang="en-US" dirty="0" smtClean="0"/>
              <a:t>Choose a recorder to document answers and report back to the group</a:t>
            </a:r>
            <a:endParaRPr lang="en-US" dirty="0"/>
          </a:p>
        </p:txBody>
      </p:sp>
    </p:spTree>
    <p:extLst>
      <p:ext uri="{BB962C8B-B14F-4D97-AF65-F5344CB8AC3E}">
        <p14:creationId xmlns:p14="http://schemas.microsoft.com/office/powerpoint/2010/main" val="764615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b="1">
                <a:solidFill>
                  <a:schemeClr val="tx1"/>
                </a:solidFill>
              </a:rPr>
              <a:t>DAY 1</a:t>
            </a:r>
          </a:p>
        </p:txBody>
      </p:sp>
      <p:sp>
        <p:nvSpPr>
          <p:cNvPr id="6147" name="Rectangle 3"/>
          <p:cNvSpPr>
            <a:spLocks noGrp="1" noChangeArrowheads="1"/>
          </p:cNvSpPr>
          <p:nvPr>
            <p:ph idx="1"/>
          </p:nvPr>
        </p:nvSpPr>
        <p:spPr>
          <a:xfrm>
            <a:off x="457200" y="1752600"/>
            <a:ext cx="8229600" cy="4724400"/>
          </a:xfrm>
        </p:spPr>
        <p:txBody>
          <a:bodyPr/>
          <a:lstStyle/>
          <a:p>
            <a:pPr>
              <a:lnSpc>
                <a:spcPct val="90000"/>
              </a:lnSpc>
            </a:pPr>
            <a:r>
              <a:rPr lang="en-US" sz="2400" dirty="0" smtClean="0"/>
              <a:t>Monday morning, 9:00am, a </a:t>
            </a:r>
            <a:r>
              <a:rPr lang="en-US" sz="2400" dirty="0"/>
              <a:t>major </a:t>
            </a:r>
            <a:r>
              <a:rPr lang="en-US" sz="2400" dirty="0" smtClean="0"/>
              <a:t>earthquake registering 8.5 </a:t>
            </a:r>
            <a:r>
              <a:rPr lang="en-US" sz="2400" dirty="0"/>
              <a:t>hits </a:t>
            </a:r>
            <a:r>
              <a:rPr lang="en-US" sz="2400" dirty="0" smtClean="0"/>
              <a:t>Southeast Missouri along the New Madrid Fault line.</a:t>
            </a:r>
            <a:endParaRPr lang="en-US" sz="2400" dirty="0"/>
          </a:p>
          <a:p>
            <a:pPr>
              <a:lnSpc>
                <a:spcPct val="90000"/>
              </a:lnSpc>
            </a:pPr>
            <a:r>
              <a:rPr lang="en-US" sz="2400" dirty="0" smtClean="0"/>
              <a:t>Damage across the state is widespread with areas in the </a:t>
            </a:r>
            <a:r>
              <a:rPr lang="en-US" sz="2400" dirty="0" err="1" smtClean="0"/>
              <a:t>Bootheel</a:t>
            </a:r>
            <a:r>
              <a:rPr lang="en-US" sz="2400" dirty="0" smtClean="0"/>
              <a:t> and St. Louis being devastated with loss of life and most homes and facilities suffering major damage to total loss.</a:t>
            </a:r>
          </a:p>
          <a:p>
            <a:pPr>
              <a:lnSpc>
                <a:spcPct val="90000"/>
              </a:lnSpc>
            </a:pPr>
            <a:r>
              <a:rPr lang="en-US" sz="2400" dirty="0" smtClean="0"/>
              <a:t>There are thousands with mild to severe injuries.</a:t>
            </a:r>
          </a:p>
          <a:p>
            <a:pPr>
              <a:lnSpc>
                <a:spcPct val="90000"/>
              </a:lnSpc>
            </a:pPr>
            <a:r>
              <a:rPr lang="en-US" sz="2400" dirty="0" smtClean="0"/>
              <a:t>Thousands are reported dead.</a:t>
            </a:r>
          </a:p>
          <a:p>
            <a:pPr>
              <a:lnSpc>
                <a:spcPct val="90000"/>
              </a:lnSpc>
            </a:pPr>
            <a:r>
              <a:rPr lang="en-US" sz="2400" dirty="0" smtClean="0"/>
              <a:t>Power is out throughout the central part of the United States.</a:t>
            </a:r>
          </a:p>
        </p:txBody>
      </p:sp>
    </p:spTree>
    <p:extLst>
      <p:ext uri="{BB962C8B-B14F-4D97-AF65-F5344CB8AC3E}">
        <p14:creationId xmlns:p14="http://schemas.microsoft.com/office/powerpoint/2010/main" val="42997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p:txBody>
          <a:bodyPr/>
          <a:lstStyle/>
          <a:p>
            <a:r>
              <a:rPr lang="en-US" dirty="0" smtClean="0">
                <a:solidFill>
                  <a:srgbClr val="FF0000"/>
                </a:solidFill>
              </a:rPr>
              <a:t>(List your exercise facilitator and any other presenters)</a:t>
            </a:r>
            <a:endParaRPr lang="en-US" dirty="0">
              <a:solidFill>
                <a:srgbClr val="FF0000"/>
              </a:solidFill>
            </a:endParaRPr>
          </a:p>
        </p:txBody>
      </p:sp>
    </p:spTree>
    <p:extLst>
      <p:ext uri="{BB962C8B-B14F-4D97-AF65-F5344CB8AC3E}">
        <p14:creationId xmlns:p14="http://schemas.microsoft.com/office/powerpoint/2010/main" val="247322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304800"/>
            <a:ext cx="8839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50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839200" cy="649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547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1"/>
            <a:ext cx="8839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531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1</a:t>
            </a:r>
            <a:endParaRPr lang="en-US" dirty="0"/>
          </a:p>
        </p:txBody>
      </p:sp>
      <p:sp>
        <p:nvSpPr>
          <p:cNvPr id="3" name="Content Placeholder 2"/>
          <p:cNvSpPr>
            <a:spLocks noGrp="1"/>
          </p:cNvSpPr>
          <p:nvPr>
            <p:ph idx="1"/>
          </p:nvPr>
        </p:nvSpPr>
        <p:spPr>
          <a:xfrm>
            <a:off x="457200" y="1752600"/>
            <a:ext cx="8229600" cy="4906963"/>
          </a:xfrm>
        </p:spPr>
        <p:txBody>
          <a:bodyPr/>
          <a:lstStyle/>
          <a:p>
            <a:r>
              <a:rPr lang="en-US" dirty="0" smtClean="0"/>
              <a:t>Natural gas pipelines in central Missouri, St. Louis, and the </a:t>
            </a:r>
            <a:r>
              <a:rPr lang="en-US" dirty="0" err="1" smtClean="0"/>
              <a:t>bootheel</a:t>
            </a:r>
            <a:r>
              <a:rPr lang="en-US" dirty="0" smtClean="0"/>
              <a:t> have been severed.</a:t>
            </a:r>
          </a:p>
          <a:p>
            <a:r>
              <a:rPr lang="en-US" dirty="0" smtClean="0"/>
              <a:t>Bridges are closed across the rivers in St. Louis, St. Charles, Jefferson City, Boonville, and I-70 at the Boone/ Cooper County lines as they are deemed unsafe. (</a:t>
            </a:r>
            <a:r>
              <a:rPr lang="en-US" dirty="0" smtClean="0">
                <a:solidFill>
                  <a:srgbClr val="FF0000"/>
                </a:solidFill>
              </a:rPr>
              <a:t>can customize to affect your area</a:t>
            </a:r>
            <a:r>
              <a:rPr lang="en-US" dirty="0" smtClean="0"/>
              <a:t>)</a:t>
            </a:r>
          </a:p>
          <a:p>
            <a:r>
              <a:rPr lang="en-US" dirty="0" smtClean="0"/>
              <a:t>Many bridges in (</a:t>
            </a:r>
            <a:r>
              <a:rPr lang="en-US" dirty="0" smtClean="0">
                <a:solidFill>
                  <a:srgbClr val="FF0000"/>
                </a:solidFill>
              </a:rPr>
              <a:t>your </a:t>
            </a:r>
            <a:r>
              <a:rPr lang="en-US" dirty="0" smtClean="0"/>
              <a:t>)County have suffered damage and their safety is unknown.</a:t>
            </a:r>
          </a:p>
          <a:p>
            <a:endParaRPr lang="en-US" dirty="0" smtClean="0"/>
          </a:p>
          <a:p>
            <a:endParaRPr lang="en-US" dirty="0" smtClean="0"/>
          </a:p>
          <a:p>
            <a:endParaRPr lang="en-US" dirty="0"/>
          </a:p>
        </p:txBody>
      </p:sp>
    </p:spTree>
    <p:extLst>
      <p:ext uri="{BB962C8B-B14F-4D97-AF65-F5344CB8AC3E}">
        <p14:creationId xmlns:p14="http://schemas.microsoft.com/office/powerpoint/2010/main" val="3369041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032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58200" cy="642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91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332730"/>
            <a:ext cx="8272101" cy="621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9436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585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1</a:t>
            </a:r>
            <a:endParaRPr lang="en-US" dirty="0"/>
          </a:p>
        </p:txBody>
      </p:sp>
      <p:sp>
        <p:nvSpPr>
          <p:cNvPr id="3" name="Content Placeholder 2"/>
          <p:cNvSpPr>
            <a:spLocks noGrp="1"/>
          </p:cNvSpPr>
          <p:nvPr>
            <p:ph idx="1"/>
          </p:nvPr>
        </p:nvSpPr>
        <p:spPr>
          <a:xfrm>
            <a:off x="457200" y="2057400"/>
            <a:ext cx="8229600" cy="3962400"/>
          </a:xfrm>
        </p:spPr>
        <p:txBody>
          <a:bodyPr>
            <a:normAutofit/>
          </a:bodyPr>
          <a:lstStyle/>
          <a:p>
            <a:r>
              <a:rPr lang="en-US" dirty="0" smtClean="0"/>
              <a:t>Communications networks across the state are non-functional including cell phone, radio, and telephone. </a:t>
            </a:r>
          </a:p>
          <a:p>
            <a:r>
              <a:rPr lang="en-US" dirty="0" smtClean="0"/>
              <a:t>(</a:t>
            </a:r>
            <a:r>
              <a:rPr lang="en-US" dirty="0" smtClean="0">
                <a:solidFill>
                  <a:srgbClr val="FF0000"/>
                </a:solidFill>
              </a:rPr>
              <a:t>your</a:t>
            </a:r>
            <a:r>
              <a:rPr lang="en-US" dirty="0" smtClean="0"/>
              <a:t>) internal radio systems are working.</a:t>
            </a:r>
          </a:p>
          <a:p>
            <a:r>
              <a:rPr lang="en-US" dirty="0" smtClean="0"/>
              <a:t>Sewer systems become non-functional due to loss of power to sewage lift stations. </a:t>
            </a:r>
          </a:p>
          <a:p>
            <a:r>
              <a:rPr lang="en-US" dirty="0" smtClean="0"/>
              <a:t>The temperature today is 68 degrees with an expected high of 85.</a:t>
            </a:r>
          </a:p>
          <a:p>
            <a:endParaRPr lang="en-US" dirty="0" smtClean="0"/>
          </a:p>
          <a:p>
            <a:endParaRPr lang="en-US" dirty="0"/>
          </a:p>
        </p:txBody>
      </p:sp>
    </p:spTree>
    <p:extLst>
      <p:ext uri="{BB962C8B-B14F-4D97-AF65-F5344CB8AC3E}">
        <p14:creationId xmlns:p14="http://schemas.microsoft.com/office/powerpoint/2010/main" val="3564525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48400" cy="1143000"/>
          </a:xfrm>
        </p:spPr>
        <p:txBody>
          <a:bodyPr/>
          <a:lstStyle/>
          <a:p>
            <a:r>
              <a:rPr lang="en-US" dirty="0" smtClean="0"/>
              <a:t>Day 1</a:t>
            </a:r>
            <a:endParaRPr lang="en-US" dirty="0"/>
          </a:p>
        </p:txBody>
      </p:sp>
      <p:sp>
        <p:nvSpPr>
          <p:cNvPr id="3" name="Content Placeholder 2"/>
          <p:cNvSpPr>
            <a:spLocks noGrp="1"/>
          </p:cNvSpPr>
          <p:nvPr>
            <p:ph idx="1"/>
          </p:nvPr>
        </p:nvSpPr>
        <p:spPr>
          <a:xfrm>
            <a:off x="0" y="1585118"/>
            <a:ext cx="5410200" cy="4906963"/>
          </a:xfrm>
        </p:spPr>
        <p:txBody>
          <a:bodyPr>
            <a:normAutofit fontScale="92500" lnSpcReduction="20000"/>
          </a:bodyPr>
          <a:lstStyle/>
          <a:p>
            <a:r>
              <a:rPr lang="en-US" dirty="0" smtClean="0"/>
              <a:t>Local (LEOC) and State Emergency Operations Centers (SEOC) are being activated to manage this disaster. The regional Multi Area Coordination Center is also being activated. (MACC)</a:t>
            </a:r>
          </a:p>
          <a:p>
            <a:r>
              <a:rPr lang="en-US" dirty="0" smtClean="0"/>
              <a:t>Regional Healthcare Coalitions across the state have activated virtually through </a:t>
            </a:r>
            <a:r>
              <a:rPr lang="en-US" dirty="0" err="1" smtClean="0"/>
              <a:t>EMResource</a:t>
            </a:r>
            <a:r>
              <a:rPr lang="en-US" dirty="0"/>
              <a:t> </a:t>
            </a:r>
            <a:r>
              <a:rPr lang="en-US" dirty="0" smtClean="0"/>
              <a:t>and e-ICS.</a:t>
            </a:r>
          </a:p>
          <a:p>
            <a:r>
              <a:rPr lang="en-US" dirty="0" smtClean="0"/>
              <a:t>Search and rescue and road and bridge opening are their primary objectives at this time. </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4038600"/>
            <a:ext cx="3439468" cy="250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914400"/>
            <a:ext cx="3733800" cy="274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36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Review the Joint Commission’s “96 hour rule”</a:t>
            </a:r>
          </a:p>
          <a:p>
            <a:r>
              <a:rPr lang="en-US" dirty="0" smtClean="0"/>
              <a:t>Strategies to “go the distance”</a:t>
            </a:r>
          </a:p>
          <a:p>
            <a:r>
              <a:rPr lang="en-US" dirty="0" smtClean="0"/>
              <a:t>Potential for earthquake in (</a:t>
            </a:r>
            <a:r>
              <a:rPr lang="en-US" dirty="0" smtClean="0">
                <a:solidFill>
                  <a:srgbClr val="FF0000"/>
                </a:solidFill>
              </a:rPr>
              <a:t>your area</a:t>
            </a:r>
            <a:r>
              <a:rPr lang="en-US" dirty="0" smtClean="0"/>
              <a:t>) MO</a:t>
            </a:r>
          </a:p>
          <a:p>
            <a:r>
              <a:rPr lang="en-US" dirty="0" smtClean="0"/>
              <a:t>Discuss strengths and weaknesses related to extended period without external resources</a:t>
            </a:r>
          </a:p>
          <a:p>
            <a:r>
              <a:rPr lang="en-US" dirty="0" smtClean="0"/>
              <a:t>Discuss strategies and next steps to “mitigate” this type of event and future all hazards response</a:t>
            </a:r>
          </a:p>
          <a:p>
            <a:pPr>
              <a:buNone/>
            </a:pPr>
            <a:endParaRPr lang="en-US" dirty="0" smtClean="0"/>
          </a:p>
          <a:p>
            <a:endParaRPr lang="en-US" dirty="0"/>
          </a:p>
        </p:txBody>
      </p:sp>
    </p:spTree>
    <p:extLst>
      <p:ext uri="{BB962C8B-B14F-4D97-AF65-F5344CB8AC3E}">
        <p14:creationId xmlns:p14="http://schemas.microsoft.com/office/powerpoint/2010/main" val="1852910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sz="4000" b="1" dirty="0">
                <a:solidFill>
                  <a:schemeClr val="tx1"/>
                </a:solidFill>
              </a:rPr>
              <a:t>DAY 1: </a:t>
            </a:r>
            <a:r>
              <a:rPr lang="en-US" sz="4000" b="1" dirty="0" smtClean="0">
                <a:solidFill>
                  <a:schemeClr val="tx1"/>
                </a:solidFill>
              </a:rPr>
              <a:t>(</a:t>
            </a:r>
            <a:r>
              <a:rPr lang="en-US" sz="4000" b="1" dirty="0" smtClean="0">
                <a:solidFill>
                  <a:srgbClr val="FF0000"/>
                </a:solidFill>
              </a:rPr>
              <a:t>Your</a:t>
            </a:r>
            <a:r>
              <a:rPr lang="en-US" sz="4000" b="1" dirty="0" smtClean="0">
                <a:solidFill>
                  <a:schemeClr val="tx1"/>
                </a:solidFill>
              </a:rPr>
              <a:t>) Situation</a:t>
            </a:r>
            <a:endParaRPr lang="en-US" sz="4000" b="1" dirty="0">
              <a:solidFill>
                <a:schemeClr val="tx1"/>
              </a:solidFill>
            </a:endParaRPr>
          </a:p>
        </p:txBody>
      </p:sp>
      <p:sp>
        <p:nvSpPr>
          <p:cNvPr id="20483" name="Rectangle 3"/>
          <p:cNvSpPr>
            <a:spLocks noGrp="1" noChangeArrowheads="1"/>
          </p:cNvSpPr>
          <p:nvPr>
            <p:ph idx="1"/>
          </p:nvPr>
        </p:nvSpPr>
        <p:spPr>
          <a:xfrm>
            <a:off x="457200" y="1905000"/>
            <a:ext cx="8229600" cy="4495800"/>
          </a:xfrm>
        </p:spPr>
        <p:txBody>
          <a:bodyPr/>
          <a:lstStyle/>
          <a:p>
            <a:pPr>
              <a:lnSpc>
                <a:spcPct val="80000"/>
              </a:lnSpc>
            </a:pPr>
            <a:r>
              <a:rPr lang="en-US" sz="2400" dirty="0" smtClean="0"/>
              <a:t>(</a:t>
            </a:r>
            <a:r>
              <a:rPr lang="en-US" sz="2400" dirty="0" smtClean="0">
                <a:solidFill>
                  <a:srgbClr val="FF0000"/>
                </a:solidFill>
              </a:rPr>
              <a:t>list your areas or facilities</a:t>
            </a:r>
            <a:r>
              <a:rPr lang="en-US" sz="2400" dirty="0" smtClean="0"/>
              <a:t>) are without </a:t>
            </a:r>
            <a:r>
              <a:rPr lang="en-US" sz="2400" dirty="0"/>
              <a:t>electrical power</a:t>
            </a:r>
            <a:r>
              <a:rPr lang="en-US" sz="2400" dirty="0" smtClean="0"/>
              <a:t>.</a:t>
            </a:r>
          </a:p>
          <a:p>
            <a:pPr>
              <a:lnSpc>
                <a:spcPct val="80000"/>
              </a:lnSpc>
            </a:pPr>
            <a:r>
              <a:rPr lang="en-US" sz="2400" dirty="0" smtClean="0"/>
              <a:t>Emergency generators at the inpatient facilit</a:t>
            </a:r>
            <a:r>
              <a:rPr lang="en-US" sz="2400" dirty="0" smtClean="0">
                <a:solidFill>
                  <a:srgbClr val="FF0000"/>
                </a:solidFill>
              </a:rPr>
              <a:t>y(</a:t>
            </a:r>
            <a:r>
              <a:rPr lang="en-US" sz="2400" dirty="0" err="1" smtClean="0">
                <a:solidFill>
                  <a:srgbClr val="FF0000"/>
                </a:solidFill>
              </a:rPr>
              <a:t>ies</a:t>
            </a:r>
            <a:r>
              <a:rPr lang="en-US" sz="2400" dirty="0" smtClean="0">
                <a:solidFill>
                  <a:srgbClr val="FF0000"/>
                </a:solidFill>
              </a:rPr>
              <a:t>)</a:t>
            </a:r>
            <a:r>
              <a:rPr lang="en-US" sz="2400" dirty="0" smtClean="0"/>
              <a:t> are functional and running.</a:t>
            </a:r>
          </a:p>
          <a:p>
            <a:pPr>
              <a:lnSpc>
                <a:spcPct val="80000"/>
              </a:lnSpc>
            </a:pPr>
            <a:r>
              <a:rPr lang="en-US" sz="2400" dirty="0" smtClean="0"/>
              <a:t>Many employees are unable </a:t>
            </a:r>
            <a:r>
              <a:rPr lang="en-US" sz="2400" dirty="0"/>
              <a:t>to get to </a:t>
            </a:r>
            <a:r>
              <a:rPr lang="en-US" sz="2400" dirty="0" smtClean="0"/>
              <a:t>work due to the inability to travel on debris covered roads and unsafe bridges. </a:t>
            </a:r>
            <a:endParaRPr lang="en-US" sz="2400" dirty="0"/>
          </a:p>
          <a:p>
            <a:pPr>
              <a:lnSpc>
                <a:spcPct val="80000"/>
              </a:lnSpc>
            </a:pPr>
            <a:r>
              <a:rPr lang="en-US" sz="2400" dirty="0" smtClean="0"/>
              <a:t>100% </a:t>
            </a:r>
            <a:r>
              <a:rPr lang="en-US" sz="2400" dirty="0"/>
              <a:t>of homes and businesses in the county are without power. </a:t>
            </a:r>
          </a:p>
          <a:p>
            <a:pPr>
              <a:lnSpc>
                <a:spcPct val="80000"/>
              </a:lnSpc>
            </a:pPr>
            <a:r>
              <a:rPr lang="en-US" sz="2400" dirty="0"/>
              <a:t>Assume normal levels of </a:t>
            </a:r>
            <a:r>
              <a:rPr lang="en-US" sz="2400" dirty="0" smtClean="0"/>
              <a:t>staff, food, supplies, medications, linens, generator fuel, </a:t>
            </a:r>
            <a:r>
              <a:rPr lang="en-US" sz="2400" dirty="0"/>
              <a:t>and </a:t>
            </a:r>
            <a:r>
              <a:rPr lang="en-US" sz="2400" dirty="0" smtClean="0"/>
              <a:t>medical gases. </a:t>
            </a:r>
          </a:p>
          <a:p>
            <a:pPr>
              <a:lnSpc>
                <a:spcPct val="80000"/>
              </a:lnSpc>
            </a:pPr>
            <a:r>
              <a:rPr lang="en-US" sz="2400" dirty="0" smtClean="0"/>
              <a:t>People who can get to the hospital begin to arrive with mostly minor injuries. Two crush injury victims have been brought in from surrounding neighborhoods. </a:t>
            </a:r>
          </a:p>
          <a:p>
            <a:pPr>
              <a:lnSpc>
                <a:spcPct val="80000"/>
              </a:lnSpc>
              <a:buNone/>
            </a:pPr>
            <a:endParaRPr lang="en-US" sz="2400" dirty="0"/>
          </a:p>
          <a:p>
            <a:pPr>
              <a:lnSpc>
                <a:spcPct val="80000"/>
              </a:lnSpc>
            </a:pPr>
            <a:endParaRPr lang="en-US" sz="2400" dirty="0"/>
          </a:p>
        </p:txBody>
      </p:sp>
    </p:spTree>
    <p:extLst>
      <p:ext uri="{BB962C8B-B14F-4D97-AF65-F5344CB8AC3E}">
        <p14:creationId xmlns:p14="http://schemas.microsoft.com/office/powerpoint/2010/main" val="2460780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smtClean="0">
                <a:solidFill>
                  <a:srgbClr val="FF0000"/>
                </a:solidFill>
              </a:rPr>
              <a:t>Your Facility</a:t>
            </a:r>
            <a:r>
              <a:rPr lang="en-US" dirty="0" smtClean="0"/>
              <a:t>) Patient Census</a:t>
            </a:r>
            <a:endParaRPr lang="en-US" dirty="0"/>
          </a:p>
        </p:txBody>
      </p:sp>
      <p:sp>
        <p:nvSpPr>
          <p:cNvPr id="3" name="Content Placeholder 2"/>
          <p:cNvSpPr>
            <a:spLocks noGrp="1"/>
          </p:cNvSpPr>
          <p:nvPr>
            <p:ph idx="1"/>
          </p:nvPr>
        </p:nvSpPr>
        <p:spPr/>
        <p:txBody>
          <a:bodyPr numCol="2"/>
          <a:lstStyle/>
          <a:p>
            <a:r>
              <a:rPr lang="en-US" dirty="0" smtClean="0"/>
              <a:t>(</a:t>
            </a:r>
            <a:r>
              <a:rPr lang="en-US" dirty="0" smtClean="0">
                <a:solidFill>
                  <a:srgbClr val="FF0000"/>
                </a:solidFill>
              </a:rPr>
              <a:t>list departments and typical census</a:t>
            </a:r>
            <a:r>
              <a:rPr lang="en-US" dirty="0" smtClean="0"/>
              <a:t>)</a:t>
            </a:r>
            <a:endParaRPr lang="en-US" dirty="0"/>
          </a:p>
        </p:txBody>
      </p:sp>
    </p:spTree>
    <p:extLst>
      <p:ext uri="{BB962C8B-B14F-4D97-AF65-F5344CB8AC3E}">
        <p14:creationId xmlns:p14="http://schemas.microsoft.com/office/powerpoint/2010/main" val="4250135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solidFill>
                  <a:schemeClr val="tx1"/>
                </a:solidFill>
              </a:rPr>
              <a:t>DAY 1 Questions</a:t>
            </a:r>
          </a:p>
        </p:txBody>
      </p:sp>
      <p:sp>
        <p:nvSpPr>
          <p:cNvPr id="22531" name="Rectangle 3"/>
          <p:cNvSpPr>
            <a:spLocks noGrp="1" noChangeArrowheads="1"/>
          </p:cNvSpPr>
          <p:nvPr>
            <p:ph idx="1"/>
          </p:nvPr>
        </p:nvSpPr>
        <p:spPr/>
        <p:txBody>
          <a:bodyPr>
            <a:normAutofit fontScale="92500" lnSpcReduction="20000"/>
          </a:bodyPr>
          <a:lstStyle/>
          <a:p>
            <a:pPr>
              <a:lnSpc>
                <a:spcPct val="90000"/>
              </a:lnSpc>
            </a:pPr>
            <a:r>
              <a:rPr lang="en-US" sz="2400" dirty="0"/>
              <a:t>How will this situation affect the hospital? </a:t>
            </a:r>
          </a:p>
          <a:p>
            <a:pPr lvl="1">
              <a:lnSpc>
                <a:spcPct val="90000"/>
              </a:lnSpc>
            </a:pPr>
            <a:r>
              <a:rPr lang="en-US" sz="2000" dirty="0"/>
              <a:t>Patient Care</a:t>
            </a:r>
          </a:p>
          <a:p>
            <a:pPr lvl="1">
              <a:lnSpc>
                <a:spcPct val="90000"/>
              </a:lnSpc>
            </a:pPr>
            <a:r>
              <a:rPr lang="en-US" sz="2000" dirty="0"/>
              <a:t>Food</a:t>
            </a:r>
          </a:p>
          <a:p>
            <a:pPr lvl="1">
              <a:lnSpc>
                <a:spcPct val="90000"/>
              </a:lnSpc>
            </a:pPr>
            <a:r>
              <a:rPr lang="en-US" sz="2000" dirty="0"/>
              <a:t>Utilities</a:t>
            </a:r>
          </a:p>
          <a:p>
            <a:pPr lvl="1">
              <a:lnSpc>
                <a:spcPct val="90000"/>
              </a:lnSpc>
            </a:pPr>
            <a:r>
              <a:rPr lang="en-US" sz="2000" dirty="0"/>
              <a:t>Communication</a:t>
            </a:r>
          </a:p>
          <a:p>
            <a:pPr lvl="1">
              <a:lnSpc>
                <a:spcPct val="90000"/>
              </a:lnSpc>
            </a:pPr>
            <a:r>
              <a:rPr lang="en-US" sz="2000" dirty="0"/>
              <a:t>Security and Safety</a:t>
            </a:r>
          </a:p>
          <a:p>
            <a:pPr lvl="1">
              <a:lnSpc>
                <a:spcPct val="90000"/>
              </a:lnSpc>
            </a:pPr>
            <a:r>
              <a:rPr lang="en-US" sz="2000" dirty="0"/>
              <a:t>Staffing</a:t>
            </a:r>
          </a:p>
          <a:p>
            <a:pPr lvl="1">
              <a:lnSpc>
                <a:spcPct val="90000"/>
              </a:lnSpc>
            </a:pPr>
            <a:r>
              <a:rPr lang="en-US" sz="2000" dirty="0"/>
              <a:t>IT</a:t>
            </a:r>
          </a:p>
          <a:p>
            <a:pPr lvl="1">
              <a:lnSpc>
                <a:spcPct val="90000"/>
              </a:lnSpc>
            </a:pPr>
            <a:r>
              <a:rPr lang="en-US" sz="2000" dirty="0"/>
              <a:t>Respiratory Therapy </a:t>
            </a:r>
          </a:p>
          <a:p>
            <a:pPr>
              <a:lnSpc>
                <a:spcPct val="90000"/>
              </a:lnSpc>
            </a:pPr>
            <a:r>
              <a:rPr lang="en-US" sz="2400" dirty="0" smtClean="0"/>
              <a:t>How will the hospital coordinate it’s activities?</a:t>
            </a:r>
          </a:p>
          <a:p>
            <a:pPr>
              <a:lnSpc>
                <a:spcPct val="90000"/>
              </a:lnSpc>
            </a:pPr>
            <a:r>
              <a:rPr lang="en-US" sz="2400" dirty="0" smtClean="0"/>
              <a:t>What </a:t>
            </a:r>
            <a:r>
              <a:rPr lang="en-US" sz="2400" dirty="0"/>
              <a:t>are the hospital incident objectives at this time</a:t>
            </a:r>
            <a:r>
              <a:rPr lang="en-US" sz="2400" dirty="0" smtClean="0"/>
              <a:t>?</a:t>
            </a:r>
          </a:p>
          <a:p>
            <a:pPr>
              <a:lnSpc>
                <a:spcPct val="90000"/>
              </a:lnSpc>
            </a:pPr>
            <a:r>
              <a:rPr lang="en-US" sz="2400" dirty="0" smtClean="0"/>
              <a:t>What strategies should be implemented to continue operations?</a:t>
            </a:r>
            <a:endParaRPr lang="en-US" sz="2400" dirty="0"/>
          </a:p>
        </p:txBody>
      </p:sp>
    </p:spTree>
    <p:extLst>
      <p:ext uri="{BB962C8B-B14F-4D97-AF65-F5344CB8AC3E}">
        <p14:creationId xmlns:p14="http://schemas.microsoft.com/office/powerpoint/2010/main" val="1122294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a:t>
            </a:r>
            <a:endParaRPr lang="en-US" dirty="0"/>
          </a:p>
        </p:txBody>
      </p:sp>
      <p:sp>
        <p:nvSpPr>
          <p:cNvPr id="3" name="Content Placeholder 2"/>
          <p:cNvSpPr>
            <a:spLocks noGrp="1"/>
          </p:cNvSpPr>
          <p:nvPr>
            <p:ph idx="1"/>
          </p:nvPr>
        </p:nvSpPr>
        <p:spPr/>
        <p:txBody>
          <a:bodyPr/>
          <a:lstStyle/>
          <a:p>
            <a:r>
              <a:rPr lang="en-US" dirty="0" smtClean="0"/>
              <a:t>Hospitals in the heaviest hit areas (St. Louis and southeastern Missouri) require evacuation as they are not structurally sound and have lost critical utilities.</a:t>
            </a:r>
          </a:p>
          <a:p>
            <a:r>
              <a:rPr lang="en-US" dirty="0" smtClean="0"/>
              <a:t>Parking garages have collapsed and structurally failed.</a:t>
            </a:r>
          </a:p>
          <a:p>
            <a:r>
              <a:rPr lang="en-US" dirty="0" smtClean="0"/>
              <a:t>Utilities, including power, communications, water, and oxygen, were lost.</a:t>
            </a:r>
          </a:p>
          <a:p>
            <a:endParaRPr lang="en-US" dirty="0"/>
          </a:p>
        </p:txBody>
      </p:sp>
    </p:spTree>
    <p:extLst>
      <p:ext uri="{BB962C8B-B14F-4D97-AF65-F5344CB8AC3E}">
        <p14:creationId xmlns:p14="http://schemas.microsoft.com/office/powerpoint/2010/main" val="4236169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7909426" cy="515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135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1585"/>
            <a:ext cx="8458200" cy="616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6430505"/>
            <a:ext cx="8458200" cy="369332"/>
          </a:xfrm>
          <a:prstGeom prst="rect">
            <a:avLst/>
          </a:prstGeom>
        </p:spPr>
        <p:txBody>
          <a:bodyPr wrap="square">
            <a:spAutoFit/>
          </a:bodyPr>
          <a:lstStyle/>
          <a:p>
            <a:r>
              <a:rPr lang="en-US" b="1" dirty="0"/>
              <a:t>Collapsed Northridge Parking Structure. Photo Courtesy of U.S. Geological Survey.</a:t>
            </a:r>
            <a:endParaRPr lang="en-US" dirty="0"/>
          </a:p>
        </p:txBody>
      </p:sp>
    </p:spTree>
    <p:extLst>
      <p:ext uri="{BB962C8B-B14F-4D97-AF65-F5344CB8AC3E}">
        <p14:creationId xmlns:p14="http://schemas.microsoft.com/office/powerpoint/2010/main" val="3261359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277069"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022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609600"/>
            <a:ext cx="8229600" cy="762000"/>
          </a:xfrm>
        </p:spPr>
        <p:txBody>
          <a:bodyPr/>
          <a:lstStyle/>
          <a:p>
            <a:r>
              <a:rPr lang="en-US" b="1" dirty="0">
                <a:solidFill>
                  <a:schemeClr val="tx1"/>
                </a:solidFill>
              </a:rPr>
              <a:t>DAY 2</a:t>
            </a:r>
          </a:p>
        </p:txBody>
      </p:sp>
      <p:sp>
        <p:nvSpPr>
          <p:cNvPr id="24579" name="Rectangle 3"/>
          <p:cNvSpPr>
            <a:spLocks noGrp="1" noChangeArrowheads="1"/>
          </p:cNvSpPr>
          <p:nvPr>
            <p:ph idx="1"/>
          </p:nvPr>
        </p:nvSpPr>
        <p:spPr>
          <a:xfrm>
            <a:off x="457200" y="1524000"/>
            <a:ext cx="8229600" cy="3962400"/>
          </a:xfrm>
        </p:spPr>
        <p:txBody>
          <a:bodyPr/>
          <a:lstStyle/>
          <a:p>
            <a:pPr>
              <a:lnSpc>
                <a:spcPct val="90000"/>
              </a:lnSpc>
            </a:pPr>
            <a:r>
              <a:rPr lang="en-US" sz="2400" dirty="0" smtClean="0"/>
              <a:t>Aftershocks are felt across the state causing additional damage to already damaged buildings, roads, and bridges.</a:t>
            </a:r>
          </a:p>
          <a:p>
            <a:pPr>
              <a:lnSpc>
                <a:spcPct val="90000"/>
              </a:lnSpc>
            </a:pPr>
            <a:r>
              <a:rPr lang="en-US" sz="2400" dirty="0" smtClean="0"/>
              <a:t>The </a:t>
            </a:r>
            <a:r>
              <a:rPr lang="en-US" sz="2400" dirty="0"/>
              <a:t>roads are still </a:t>
            </a:r>
            <a:r>
              <a:rPr lang="en-US" sz="2400" dirty="0" smtClean="0"/>
              <a:t>covered with debris and bridges are not </a:t>
            </a:r>
            <a:r>
              <a:rPr lang="en-US" sz="2400" dirty="0"/>
              <a:t>expected to open for </a:t>
            </a:r>
            <a:r>
              <a:rPr lang="en-US" sz="2400" dirty="0" smtClean="0"/>
              <a:t>several </a:t>
            </a:r>
            <a:r>
              <a:rPr lang="en-US" sz="2400" dirty="0"/>
              <a:t>more days. </a:t>
            </a:r>
            <a:endParaRPr lang="en-US" sz="2400" dirty="0" smtClean="0"/>
          </a:p>
          <a:p>
            <a:pPr>
              <a:lnSpc>
                <a:spcPct val="90000"/>
              </a:lnSpc>
            </a:pPr>
            <a:r>
              <a:rPr lang="en-US" sz="2400" dirty="0" smtClean="0"/>
              <a:t>The City of (</a:t>
            </a:r>
            <a:r>
              <a:rPr lang="en-US" sz="2400" dirty="0" smtClean="0">
                <a:solidFill>
                  <a:srgbClr val="FF0000"/>
                </a:solidFill>
              </a:rPr>
              <a:t>XXXXX</a:t>
            </a:r>
            <a:r>
              <a:rPr lang="en-US" sz="2400" dirty="0" smtClean="0"/>
              <a:t>) has announced that they will be suspending trash pick up until further notice. </a:t>
            </a:r>
          </a:p>
          <a:p>
            <a:pPr>
              <a:lnSpc>
                <a:spcPct val="90000"/>
              </a:lnSpc>
            </a:pPr>
            <a:r>
              <a:rPr lang="en-US" sz="2400" dirty="0" smtClean="0"/>
              <a:t>Medical gas companies report they will not be able to deliver bulk oxygen or tanks until the roads open.</a:t>
            </a:r>
          </a:p>
          <a:p>
            <a:pPr>
              <a:lnSpc>
                <a:spcPct val="90000"/>
              </a:lnSpc>
            </a:pPr>
            <a:r>
              <a:rPr lang="en-US" sz="2400" dirty="0" smtClean="0">
                <a:solidFill>
                  <a:srgbClr val="FF0000"/>
                </a:solidFill>
              </a:rPr>
              <a:t>300</a:t>
            </a:r>
            <a:r>
              <a:rPr lang="en-US" sz="2400" dirty="0" smtClean="0"/>
              <a:t> homes in (</a:t>
            </a:r>
            <a:r>
              <a:rPr lang="en-US" sz="2400" dirty="0" smtClean="0">
                <a:solidFill>
                  <a:srgbClr val="FF0000"/>
                </a:solidFill>
              </a:rPr>
              <a:t>your</a:t>
            </a:r>
            <a:r>
              <a:rPr lang="en-US" sz="2400" dirty="0" smtClean="0"/>
              <a:t>) County have been completely destroyed.</a:t>
            </a:r>
          </a:p>
          <a:p>
            <a:pPr>
              <a:lnSpc>
                <a:spcPct val="90000"/>
              </a:lnSpc>
            </a:pPr>
            <a:r>
              <a:rPr lang="en-US" sz="2400" dirty="0" smtClean="0">
                <a:solidFill>
                  <a:srgbClr val="FF0000"/>
                </a:solidFill>
              </a:rPr>
              <a:t>200</a:t>
            </a:r>
            <a:r>
              <a:rPr lang="en-US" sz="2400" dirty="0" smtClean="0"/>
              <a:t> reported injured, </a:t>
            </a:r>
            <a:r>
              <a:rPr lang="en-US" sz="2400" dirty="0" smtClean="0">
                <a:solidFill>
                  <a:srgbClr val="FF0000"/>
                </a:solidFill>
              </a:rPr>
              <a:t>100</a:t>
            </a:r>
            <a:r>
              <a:rPr lang="en-US" sz="2400" dirty="0" smtClean="0"/>
              <a:t> dead.</a:t>
            </a:r>
          </a:p>
          <a:p>
            <a:pPr>
              <a:lnSpc>
                <a:spcPct val="90000"/>
              </a:lnSpc>
            </a:pPr>
            <a:r>
              <a:rPr lang="en-US" sz="2400" dirty="0" smtClean="0"/>
              <a:t>Bodies are still being found in debris.</a:t>
            </a:r>
          </a:p>
          <a:p>
            <a:pPr>
              <a:lnSpc>
                <a:spcPct val="90000"/>
              </a:lnSpc>
            </a:pPr>
            <a:endParaRPr lang="en-US" sz="2400" dirty="0"/>
          </a:p>
        </p:txBody>
      </p:sp>
    </p:spTree>
    <p:extLst>
      <p:ext uri="{BB962C8B-B14F-4D97-AF65-F5344CB8AC3E}">
        <p14:creationId xmlns:p14="http://schemas.microsoft.com/office/powerpoint/2010/main" val="4186038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762000"/>
          </a:xfrm>
        </p:spPr>
        <p:txBody>
          <a:bodyPr/>
          <a:lstStyle/>
          <a:p>
            <a:r>
              <a:rPr lang="en-US" dirty="0" smtClean="0"/>
              <a:t>Day 2</a:t>
            </a:r>
            <a:endParaRPr lang="en-US" dirty="0"/>
          </a:p>
        </p:txBody>
      </p:sp>
      <p:sp>
        <p:nvSpPr>
          <p:cNvPr id="32771" name="Rectangle 3"/>
          <p:cNvSpPr>
            <a:spLocks noGrp="1" noChangeArrowheads="1"/>
          </p:cNvSpPr>
          <p:nvPr>
            <p:ph idx="1"/>
          </p:nvPr>
        </p:nvSpPr>
        <p:spPr>
          <a:xfrm>
            <a:off x="510523" y="1600200"/>
            <a:ext cx="8229600" cy="3962400"/>
          </a:xfrm>
        </p:spPr>
        <p:txBody>
          <a:bodyPr/>
          <a:lstStyle/>
          <a:p>
            <a:r>
              <a:rPr lang="en-US" dirty="0" smtClean="0"/>
              <a:t>Gas pipelines in (</a:t>
            </a:r>
            <a:r>
              <a:rPr lang="en-US" dirty="0" smtClean="0">
                <a:solidFill>
                  <a:srgbClr val="FF0000"/>
                </a:solidFill>
              </a:rPr>
              <a:t>your area</a:t>
            </a:r>
            <a:r>
              <a:rPr lang="en-US" dirty="0" smtClean="0"/>
              <a:t>) Missouri have ruptured causing fires.</a:t>
            </a:r>
          </a:p>
          <a:p>
            <a:r>
              <a:rPr lang="en-US" dirty="0" smtClean="0"/>
              <a:t>Water lines have ruptured also. Boil orders are in effect in areas that still have water.</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5" y="3714750"/>
            <a:ext cx="3592286"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323" y="3886200"/>
            <a:ext cx="4271027" cy="278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887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a:t>
            </a:r>
            <a:endParaRPr lang="en-US" dirty="0"/>
          </a:p>
        </p:txBody>
      </p:sp>
      <p:sp>
        <p:nvSpPr>
          <p:cNvPr id="3" name="Content Placeholder 2"/>
          <p:cNvSpPr>
            <a:spLocks noGrp="1"/>
          </p:cNvSpPr>
          <p:nvPr>
            <p:ph idx="1"/>
          </p:nvPr>
        </p:nvSpPr>
        <p:spPr>
          <a:xfrm>
            <a:off x="457200" y="1676400"/>
            <a:ext cx="8229600" cy="4525963"/>
          </a:xfrm>
        </p:spPr>
        <p:txBody>
          <a:bodyPr>
            <a:normAutofit/>
          </a:bodyPr>
          <a:lstStyle/>
          <a:p>
            <a:r>
              <a:rPr lang="en-US" dirty="0" smtClean="0"/>
              <a:t>Initial damage assessments to (</a:t>
            </a:r>
            <a:r>
              <a:rPr lang="en-US" dirty="0" smtClean="0">
                <a:solidFill>
                  <a:srgbClr val="FF0000"/>
                </a:solidFill>
              </a:rPr>
              <a:t>your facility</a:t>
            </a:r>
            <a:r>
              <a:rPr lang="en-US" dirty="0" smtClean="0"/>
              <a:t>) indicate severe structural damage to the (</a:t>
            </a:r>
            <a:r>
              <a:rPr lang="en-US" dirty="0" smtClean="0">
                <a:solidFill>
                  <a:srgbClr val="FF0000"/>
                </a:solidFill>
              </a:rPr>
              <a:t>list areas</a:t>
            </a:r>
            <a:r>
              <a:rPr lang="en-US" dirty="0" smtClean="0"/>
              <a:t>).</a:t>
            </a:r>
          </a:p>
          <a:p>
            <a:r>
              <a:rPr lang="en-US" dirty="0" smtClean="0"/>
              <a:t>A crack in the oxygen line from the bulk tank has been discovered.</a:t>
            </a:r>
          </a:p>
          <a:p>
            <a:r>
              <a:rPr lang="en-US" dirty="0" smtClean="0"/>
              <a:t>Water from the city has been cut off.</a:t>
            </a:r>
          </a:p>
          <a:p>
            <a:r>
              <a:rPr lang="en-US" dirty="0" smtClean="0"/>
              <a:t>Suppliers notify the hospital that they will not be making deliveries until the roads and bridges are reopened. </a:t>
            </a:r>
          </a:p>
          <a:p>
            <a:endParaRPr lang="en-US" dirty="0" smtClean="0"/>
          </a:p>
          <a:p>
            <a:endParaRPr lang="en-US" dirty="0" smtClean="0"/>
          </a:p>
        </p:txBody>
      </p:sp>
    </p:spTree>
    <p:extLst>
      <p:ext uri="{BB962C8B-B14F-4D97-AF65-F5344CB8AC3E}">
        <p14:creationId xmlns:p14="http://schemas.microsoft.com/office/powerpoint/2010/main" val="46102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4000" b="1">
                <a:solidFill>
                  <a:schemeClr val="tx1"/>
                </a:solidFill>
              </a:rPr>
              <a:t>“96 Hour Rule” EM.02.01.01, EP3</a:t>
            </a:r>
            <a:endParaRPr lang="en-US" sz="4000">
              <a:solidFill>
                <a:schemeClr val="tx1"/>
              </a:solidFill>
            </a:endParaRPr>
          </a:p>
        </p:txBody>
      </p:sp>
      <p:sp>
        <p:nvSpPr>
          <p:cNvPr id="12291" name="Rectangle 3"/>
          <p:cNvSpPr>
            <a:spLocks noGrp="1" noChangeArrowheads="1"/>
          </p:cNvSpPr>
          <p:nvPr>
            <p:ph idx="1"/>
          </p:nvPr>
        </p:nvSpPr>
        <p:spPr/>
        <p:txBody>
          <a:bodyPr/>
          <a:lstStyle/>
          <a:p>
            <a:r>
              <a:rPr lang="en-US" sz="2800"/>
              <a:t>Not a rule but a principle</a:t>
            </a:r>
          </a:p>
          <a:p>
            <a:r>
              <a:rPr lang="en-US" sz="2800"/>
              <a:t>It takes into account that the federal response in</a:t>
            </a:r>
          </a:p>
          <a:p>
            <a:pPr>
              <a:buFontTx/>
              <a:buNone/>
            </a:pPr>
            <a:r>
              <a:rPr lang="en-US" sz="2800"/>
              <a:t>	large scale disaster will be 72 hours +++</a:t>
            </a:r>
          </a:p>
          <a:p>
            <a:r>
              <a:rPr lang="en-US" sz="2800"/>
              <a:t>Does not mandate building of additional storage</a:t>
            </a:r>
          </a:p>
          <a:p>
            <a:pPr>
              <a:buFontTx/>
              <a:buNone/>
            </a:pPr>
            <a:r>
              <a:rPr lang="en-US" sz="2800"/>
              <a:t>	capacity or maintaining additional supplies</a:t>
            </a:r>
          </a:p>
          <a:p>
            <a:r>
              <a:rPr lang="en-US" sz="2800"/>
              <a:t>It is an attempt to have organizations do realistic</a:t>
            </a:r>
          </a:p>
          <a:p>
            <a:pPr>
              <a:buFontTx/>
              <a:buNone/>
            </a:pPr>
            <a:r>
              <a:rPr lang="en-US" sz="2800"/>
              <a:t>	planning and develop a means to make realistic</a:t>
            </a:r>
          </a:p>
          <a:p>
            <a:pPr>
              <a:buFontTx/>
              <a:buNone/>
            </a:pPr>
            <a:r>
              <a:rPr lang="en-US" sz="2800"/>
              <a:t>	decisions in advance of an event</a:t>
            </a:r>
          </a:p>
          <a:p>
            <a:endParaRPr lang="en-US" sz="2800"/>
          </a:p>
        </p:txBody>
      </p:sp>
    </p:spTree>
    <p:extLst>
      <p:ext uri="{BB962C8B-B14F-4D97-AF65-F5344CB8AC3E}">
        <p14:creationId xmlns:p14="http://schemas.microsoft.com/office/powerpoint/2010/main" val="2234101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b="1" dirty="0" smtClean="0">
                <a:solidFill>
                  <a:schemeClr val="tx1"/>
                </a:solidFill>
              </a:rPr>
              <a:t>Day 2</a:t>
            </a:r>
            <a:endParaRPr lang="en-US" sz="4000" b="1" dirty="0">
              <a:solidFill>
                <a:schemeClr val="tx1"/>
              </a:solidFill>
            </a:endParaRPr>
          </a:p>
        </p:txBody>
      </p:sp>
      <p:sp>
        <p:nvSpPr>
          <p:cNvPr id="23555" name="Rectangle 3"/>
          <p:cNvSpPr>
            <a:spLocks noGrp="1" noChangeArrowheads="1"/>
          </p:cNvSpPr>
          <p:nvPr>
            <p:ph idx="1"/>
          </p:nvPr>
        </p:nvSpPr>
        <p:spPr>
          <a:xfrm>
            <a:off x="228600" y="1524000"/>
            <a:ext cx="8686800" cy="5029199"/>
          </a:xfrm>
        </p:spPr>
        <p:txBody>
          <a:bodyPr>
            <a:noAutofit/>
          </a:bodyPr>
          <a:lstStyle/>
          <a:p>
            <a:pPr>
              <a:lnSpc>
                <a:spcPct val="80000"/>
              </a:lnSpc>
            </a:pPr>
            <a:r>
              <a:rPr lang="en-US" sz="2800" dirty="0" smtClean="0"/>
              <a:t>Additional patients arrive with a variety of injuries from minor cuts and bruises to broken bones and crush injuries and burns.</a:t>
            </a:r>
          </a:p>
          <a:p>
            <a:pPr>
              <a:lnSpc>
                <a:spcPct val="80000"/>
              </a:lnSpc>
            </a:pPr>
            <a:r>
              <a:rPr lang="en-US" sz="2800" dirty="0" smtClean="0"/>
              <a:t>Additional </a:t>
            </a:r>
            <a:r>
              <a:rPr lang="en-US" sz="2800" dirty="0"/>
              <a:t>patients are being seen who have special needs (ventilators, dialysis machines, other respiratory equipment) but normally stay in their home. </a:t>
            </a:r>
            <a:endParaRPr lang="en-US" sz="2800" dirty="0" smtClean="0"/>
          </a:p>
          <a:p>
            <a:pPr>
              <a:lnSpc>
                <a:spcPct val="80000"/>
              </a:lnSpc>
            </a:pPr>
            <a:r>
              <a:rPr lang="en-US" sz="2800" dirty="0" smtClean="0"/>
              <a:t>The local EOC is telling people to go to your nearest hospital if you need any type of medical attention.</a:t>
            </a:r>
          </a:p>
          <a:p>
            <a:pPr>
              <a:lnSpc>
                <a:spcPct val="80000"/>
              </a:lnSpc>
            </a:pPr>
            <a:r>
              <a:rPr lang="en-US" sz="2800" dirty="0" smtClean="0"/>
              <a:t>Many staff are unable to go home or come into work due to the roads. </a:t>
            </a:r>
          </a:p>
          <a:p>
            <a:pPr>
              <a:lnSpc>
                <a:spcPct val="80000"/>
              </a:lnSpc>
            </a:pPr>
            <a:r>
              <a:rPr lang="en-US" sz="2800" dirty="0" smtClean="0"/>
              <a:t>Some staff have lost their homes or loved ones</a:t>
            </a:r>
            <a:r>
              <a:rPr lang="en-US" dirty="0" smtClean="0"/>
              <a:t>.</a:t>
            </a:r>
          </a:p>
        </p:txBody>
      </p:sp>
    </p:spTree>
    <p:extLst>
      <p:ext uri="{BB962C8B-B14F-4D97-AF65-F5344CB8AC3E}">
        <p14:creationId xmlns:p14="http://schemas.microsoft.com/office/powerpoint/2010/main" val="2131976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609600"/>
            <a:ext cx="8229600" cy="762000"/>
          </a:xfrm>
        </p:spPr>
        <p:txBody>
          <a:bodyPr/>
          <a:lstStyle/>
          <a:p>
            <a:r>
              <a:rPr lang="en-US" b="1" dirty="0">
                <a:solidFill>
                  <a:schemeClr val="tx1"/>
                </a:solidFill>
              </a:rPr>
              <a:t>DAY 2 Questions</a:t>
            </a:r>
            <a:r>
              <a:rPr lang="en-US" dirty="0"/>
              <a:t> </a:t>
            </a:r>
          </a:p>
        </p:txBody>
      </p:sp>
      <p:sp>
        <p:nvSpPr>
          <p:cNvPr id="27651" name="Rectangle 3"/>
          <p:cNvSpPr>
            <a:spLocks noGrp="1" noChangeArrowheads="1"/>
          </p:cNvSpPr>
          <p:nvPr>
            <p:ph idx="1"/>
          </p:nvPr>
        </p:nvSpPr>
        <p:spPr>
          <a:xfrm>
            <a:off x="457200" y="1447800"/>
            <a:ext cx="8229600" cy="4906963"/>
          </a:xfrm>
        </p:spPr>
        <p:txBody>
          <a:bodyPr/>
          <a:lstStyle/>
          <a:p>
            <a:pPr>
              <a:lnSpc>
                <a:spcPct val="80000"/>
              </a:lnSpc>
            </a:pPr>
            <a:r>
              <a:rPr lang="en-US" sz="2800" dirty="0"/>
              <a:t>How will this situation affect the hospital? </a:t>
            </a:r>
          </a:p>
          <a:p>
            <a:pPr lvl="1">
              <a:lnSpc>
                <a:spcPct val="80000"/>
              </a:lnSpc>
            </a:pPr>
            <a:r>
              <a:rPr lang="en-US" sz="2400" dirty="0"/>
              <a:t>Patient Care</a:t>
            </a:r>
          </a:p>
          <a:p>
            <a:pPr lvl="1">
              <a:lnSpc>
                <a:spcPct val="80000"/>
              </a:lnSpc>
            </a:pPr>
            <a:r>
              <a:rPr lang="en-US" sz="2400" dirty="0"/>
              <a:t>Food</a:t>
            </a:r>
          </a:p>
          <a:p>
            <a:pPr lvl="1">
              <a:lnSpc>
                <a:spcPct val="80000"/>
              </a:lnSpc>
            </a:pPr>
            <a:r>
              <a:rPr lang="en-US" sz="2400" dirty="0"/>
              <a:t>Utilities</a:t>
            </a:r>
          </a:p>
          <a:p>
            <a:pPr lvl="1">
              <a:lnSpc>
                <a:spcPct val="80000"/>
              </a:lnSpc>
            </a:pPr>
            <a:r>
              <a:rPr lang="en-US" sz="2400" dirty="0"/>
              <a:t>Communication</a:t>
            </a:r>
          </a:p>
          <a:p>
            <a:pPr lvl="1">
              <a:lnSpc>
                <a:spcPct val="80000"/>
              </a:lnSpc>
            </a:pPr>
            <a:r>
              <a:rPr lang="en-US" sz="2400" dirty="0"/>
              <a:t>Security and Safety</a:t>
            </a:r>
          </a:p>
          <a:p>
            <a:pPr lvl="1">
              <a:lnSpc>
                <a:spcPct val="80000"/>
              </a:lnSpc>
            </a:pPr>
            <a:r>
              <a:rPr lang="en-US" sz="2400" dirty="0"/>
              <a:t>Staffing</a:t>
            </a:r>
          </a:p>
          <a:p>
            <a:pPr lvl="1">
              <a:lnSpc>
                <a:spcPct val="80000"/>
              </a:lnSpc>
            </a:pPr>
            <a:r>
              <a:rPr lang="en-US" sz="2400" dirty="0"/>
              <a:t>IT</a:t>
            </a:r>
          </a:p>
          <a:p>
            <a:pPr lvl="1">
              <a:lnSpc>
                <a:spcPct val="80000"/>
              </a:lnSpc>
            </a:pPr>
            <a:r>
              <a:rPr lang="en-US" sz="2400" dirty="0"/>
              <a:t>Respiratory Therapy </a:t>
            </a:r>
          </a:p>
          <a:p>
            <a:pPr>
              <a:lnSpc>
                <a:spcPct val="80000"/>
              </a:lnSpc>
            </a:pPr>
            <a:r>
              <a:rPr lang="en-US" sz="2800" dirty="0"/>
              <a:t>What are the hospital incident objectives at this time</a:t>
            </a:r>
            <a:r>
              <a:rPr lang="en-US" sz="2800" dirty="0" smtClean="0"/>
              <a:t>?</a:t>
            </a:r>
          </a:p>
          <a:p>
            <a:pPr>
              <a:lnSpc>
                <a:spcPct val="80000"/>
              </a:lnSpc>
            </a:pPr>
            <a:r>
              <a:rPr lang="en-US" sz="2800" dirty="0" smtClean="0"/>
              <a:t>What strategies should be implemented to continue operations?</a:t>
            </a:r>
          </a:p>
          <a:p>
            <a:pPr>
              <a:lnSpc>
                <a:spcPct val="80000"/>
              </a:lnSpc>
            </a:pPr>
            <a:endParaRPr lang="en-US" sz="2800" dirty="0"/>
          </a:p>
          <a:p>
            <a:pPr>
              <a:lnSpc>
                <a:spcPct val="80000"/>
              </a:lnSpc>
            </a:pPr>
            <a:endParaRPr lang="en-US" sz="2800" dirty="0"/>
          </a:p>
        </p:txBody>
      </p:sp>
    </p:spTree>
    <p:extLst>
      <p:ext uri="{BB962C8B-B14F-4D97-AF65-F5344CB8AC3E}">
        <p14:creationId xmlns:p14="http://schemas.microsoft.com/office/powerpoint/2010/main" val="3442891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r>
              <a:rPr lang="en-US" sz="4000" b="1" dirty="0">
                <a:solidFill>
                  <a:schemeClr val="tx1"/>
                </a:solidFill>
              </a:rPr>
              <a:t>DAY 3: </a:t>
            </a:r>
            <a:r>
              <a:rPr lang="en-US" sz="4000" b="1" dirty="0" smtClean="0">
                <a:solidFill>
                  <a:schemeClr val="tx1"/>
                </a:solidFill>
              </a:rPr>
              <a:t>(</a:t>
            </a:r>
            <a:r>
              <a:rPr lang="en-US" sz="4000" b="1" dirty="0" smtClean="0">
                <a:solidFill>
                  <a:srgbClr val="FF0000"/>
                </a:solidFill>
              </a:rPr>
              <a:t>your facility</a:t>
            </a:r>
            <a:r>
              <a:rPr lang="en-US" sz="4000" b="1" dirty="0" smtClean="0">
                <a:solidFill>
                  <a:schemeClr val="tx1"/>
                </a:solidFill>
              </a:rPr>
              <a:t>) Situation</a:t>
            </a:r>
            <a:endParaRPr lang="en-US" sz="4000" b="1" dirty="0">
              <a:solidFill>
                <a:schemeClr val="tx1"/>
              </a:solidFill>
            </a:endParaRPr>
          </a:p>
        </p:txBody>
      </p:sp>
      <p:sp>
        <p:nvSpPr>
          <p:cNvPr id="25603" name="Rectangle 3"/>
          <p:cNvSpPr>
            <a:spLocks noGrp="1" noChangeArrowheads="1"/>
          </p:cNvSpPr>
          <p:nvPr>
            <p:ph idx="1"/>
          </p:nvPr>
        </p:nvSpPr>
        <p:spPr>
          <a:xfrm>
            <a:off x="457200" y="1828800"/>
            <a:ext cx="8229600" cy="4495800"/>
          </a:xfrm>
        </p:spPr>
        <p:txBody>
          <a:bodyPr>
            <a:noAutofit/>
          </a:bodyPr>
          <a:lstStyle/>
          <a:p>
            <a:pPr>
              <a:lnSpc>
                <a:spcPct val="90000"/>
              </a:lnSpc>
            </a:pPr>
            <a:r>
              <a:rPr lang="en-US" sz="2000" dirty="0"/>
              <a:t>Emergency generators continue to run for the hospital. </a:t>
            </a:r>
          </a:p>
          <a:p>
            <a:pPr>
              <a:lnSpc>
                <a:spcPct val="90000"/>
              </a:lnSpc>
            </a:pPr>
            <a:r>
              <a:rPr lang="en-US" sz="2000" dirty="0"/>
              <a:t>(Fuel Suppliers) report that they will not be able to deliver fuel for 3 more days. </a:t>
            </a:r>
          </a:p>
          <a:p>
            <a:pPr>
              <a:lnSpc>
                <a:spcPct val="90000"/>
              </a:lnSpc>
            </a:pPr>
            <a:r>
              <a:rPr lang="en-US" sz="2000" dirty="0"/>
              <a:t>A major structural crack has been identified in (support building).</a:t>
            </a:r>
          </a:p>
          <a:p>
            <a:pPr>
              <a:lnSpc>
                <a:spcPct val="90000"/>
              </a:lnSpc>
            </a:pPr>
            <a:r>
              <a:rPr lang="en-US" sz="2000" dirty="0"/>
              <a:t>The latest set of aftershocks has caused the roof to collapse in the (list building). </a:t>
            </a:r>
          </a:p>
          <a:p>
            <a:pPr>
              <a:lnSpc>
                <a:spcPct val="90000"/>
              </a:lnSpc>
            </a:pPr>
            <a:r>
              <a:rPr lang="en-US" sz="2000" dirty="0"/>
              <a:t>Patients continue to find ways to the hospital with increasing issues with chronic conditions; no medications, no oxygen, or power for medical equipment. The hospital is currently at 110% capacity, with more in the ED waiting room.</a:t>
            </a:r>
          </a:p>
          <a:p>
            <a:pPr>
              <a:lnSpc>
                <a:spcPct val="90000"/>
              </a:lnSpc>
            </a:pPr>
            <a:r>
              <a:rPr lang="en-US" sz="2000" dirty="0"/>
              <a:t>50% of the bridges in (your) County have been certified as “safe”.</a:t>
            </a:r>
          </a:p>
          <a:p>
            <a:pPr>
              <a:lnSpc>
                <a:spcPct val="90000"/>
              </a:lnSpc>
            </a:pPr>
            <a:r>
              <a:rPr lang="en-US" sz="2000" dirty="0"/>
              <a:t>Bridges over the rivers are still closed.</a:t>
            </a:r>
          </a:p>
        </p:txBody>
      </p:sp>
    </p:spTree>
    <p:extLst>
      <p:ext uri="{BB962C8B-B14F-4D97-AF65-F5344CB8AC3E}">
        <p14:creationId xmlns:p14="http://schemas.microsoft.com/office/powerpoint/2010/main" val="556703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3</a:t>
            </a:r>
            <a:endParaRPr lang="en-US" dirty="0"/>
          </a:p>
        </p:txBody>
      </p:sp>
      <p:sp>
        <p:nvSpPr>
          <p:cNvPr id="3" name="Content Placeholder 2"/>
          <p:cNvSpPr>
            <a:spLocks noGrp="1"/>
          </p:cNvSpPr>
          <p:nvPr>
            <p:ph idx="1"/>
          </p:nvPr>
        </p:nvSpPr>
        <p:spPr/>
        <p:txBody>
          <a:bodyPr/>
          <a:lstStyle/>
          <a:p>
            <a:r>
              <a:rPr lang="en-US" dirty="0" smtClean="0"/>
              <a:t>The area is expecting it’s first heat wave of the summer with highs today predicted to reach 95 degrees.</a:t>
            </a:r>
          </a:p>
          <a:p>
            <a:endParaRPr lang="en-US" dirty="0"/>
          </a:p>
        </p:txBody>
      </p:sp>
    </p:spTree>
    <p:extLst>
      <p:ext uri="{BB962C8B-B14F-4D97-AF65-F5344CB8AC3E}">
        <p14:creationId xmlns:p14="http://schemas.microsoft.com/office/powerpoint/2010/main" val="2845813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09600"/>
            <a:ext cx="8229600" cy="685800"/>
          </a:xfrm>
        </p:spPr>
        <p:txBody>
          <a:bodyPr/>
          <a:lstStyle/>
          <a:p>
            <a:r>
              <a:rPr lang="en-US" b="1" dirty="0">
                <a:solidFill>
                  <a:schemeClr val="tx1"/>
                </a:solidFill>
              </a:rPr>
              <a:t>DAY 3: Questions</a:t>
            </a:r>
          </a:p>
        </p:txBody>
      </p:sp>
      <p:sp>
        <p:nvSpPr>
          <p:cNvPr id="26627" name="Rectangle 3"/>
          <p:cNvSpPr>
            <a:spLocks noGrp="1" noChangeArrowheads="1"/>
          </p:cNvSpPr>
          <p:nvPr>
            <p:ph idx="1"/>
          </p:nvPr>
        </p:nvSpPr>
        <p:spPr>
          <a:xfrm>
            <a:off x="457200" y="1524000"/>
            <a:ext cx="8229600" cy="4906963"/>
          </a:xfrm>
        </p:spPr>
        <p:txBody>
          <a:bodyPr/>
          <a:lstStyle/>
          <a:p>
            <a:pPr>
              <a:lnSpc>
                <a:spcPct val="80000"/>
              </a:lnSpc>
            </a:pPr>
            <a:r>
              <a:rPr lang="en-US" sz="2800" dirty="0"/>
              <a:t>How will this situation affect the hospital? </a:t>
            </a:r>
          </a:p>
          <a:p>
            <a:pPr lvl="1">
              <a:lnSpc>
                <a:spcPct val="80000"/>
              </a:lnSpc>
            </a:pPr>
            <a:r>
              <a:rPr lang="en-US" sz="2400" dirty="0"/>
              <a:t>Patient Care</a:t>
            </a:r>
          </a:p>
          <a:p>
            <a:pPr lvl="1">
              <a:lnSpc>
                <a:spcPct val="80000"/>
              </a:lnSpc>
            </a:pPr>
            <a:r>
              <a:rPr lang="en-US" sz="2400" dirty="0"/>
              <a:t>Food</a:t>
            </a:r>
          </a:p>
          <a:p>
            <a:pPr lvl="1">
              <a:lnSpc>
                <a:spcPct val="80000"/>
              </a:lnSpc>
            </a:pPr>
            <a:r>
              <a:rPr lang="en-US" sz="2400" dirty="0"/>
              <a:t>Utilities</a:t>
            </a:r>
          </a:p>
          <a:p>
            <a:pPr lvl="1">
              <a:lnSpc>
                <a:spcPct val="80000"/>
              </a:lnSpc>
            </a:pPr>
            <a:r>
              <a:rPr lang="en-US" sz="2400" dirty="0"/>
              <a:t>Communication</a:t>
            </a:r>
          </a:p>
          <a:p>
            <a:pPr lvl="1">
              <a:lnSpc>
                <a:spcPct val="80000"/>
              </a:lnSpc>
            </a:pPr>
            <a:r>
              <a:rPr lang="en-US" sz="2400" dirty="0"/>
              <a:t>Security and Safety</a:t>
            </a:r>
          </a:p>
          <a:p>
            <a:pPr lvl="1">
              <a:lnSpc>
                <a:spcPct val="80000"/>
              </a:lnSpc>
            </a:pPr>
            <a:r>
              <a:rPr lang="en-US" sz="2400" dirty="0"/>
              <a:t>Staffing</a:t>
            </a:r>
          </a:p>
          <a:p>
            <a:pPr lvl="1">
              <a:lnSpc>
                <a:spcPct val="80000"/>
              </a:lnSpc>
            </a:pPr>
            <a:r>
              <a:rPr lang="en-US" sz="2400" dirty="0"/>
              <a:t>IT</a:t>
            </a:r>
          </a:p>
          <a:p>
            <a:pPr lvl="1">
              <a:lnSpc>
                <a:spcPct val="80000"/>
              </a:lnSpc>
            </a:pPr>
            <a:r>
              <a:rPr lang="en-US" sz="2400" dirty="0"/>
              <a:t>Respiratory Therapy </a:t>
            </a:r>
          </a:p>
          <a:p>
            <a:pPr>
              <a:lnSpc>
                <a:spcPct val="80000"/>
              </a:lnSpc>
            </a:pPr>
            <a:r>
              <a:rPr lang="en-US" sz="2800" dirty="0"/>
              <a:t>What are the hospital incident objectives at this time</a:t>
            </a:r>
            <a:r>
              <a:rPr lang="en-US" sz="2800" dirty="0" smtClean="0"/>
              <a:t>?</a:t>
            </a:r>
          </a:p>
          <a:p>
            <a:pPr>
              <a:lnSpc>
                <a:spcPct val="80000"/>
              </a:lnSpc>
            </a:pPr>
            <a:r>
              <a:rPr lang="en-US" sz="2800" dirty="0" smtClean="0"/>
              <a:t>What strategies should be implemented to continue operations?</a:t>
            </a:r>
          </a:p>
          <a:p>
            <a:pPr>
              <a:lnSpc>
                <a:spcPct val="80000"/>
              </a:lnSpc>
            </a:pPr>
            <a:endParaRPr lang="en-US" sz="2800" dirty="0"/>
          </a:p>
          <a:p>
            <a:pPr>
              <a:lnSpc>
                <a:spcPct val="80000"/>
              </a:lnSpc>
            </a:pPr>
            <a:endParaRPr lang="en-US" sz="2800" dirty="0"/>
          </a:p>
        </p:txBody>
      </p:sp>
    </p:spTree>
    <p:extLst>
      <p:ext uri="{BB962C8B-B14F-4D97-AF65-F5344CB8AC3E}">
        <p14:creationId xmlns:p14="http://schemas.microsoft.com/office/powerpoint/2010/main" val="3645410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b="1">
                <a:solidFill>
                  <a:schemeClr val="tx1"/>
                </a:solidFill>
              </a:rPr>
              <a:t>DAY 4</a:t>
            </a:r>
          </a:p>
        </p:txBody>
      </p:sp>
      <p:sp>
        <p:nvSpPr>
          <p:cNvPr id="28675" name="Rectangle 3"/>
          <p:cNvSpPr>
            <a:spLocks noGrp="1" noChangeArrowheads="1"/>
          </p:cNvSpPr>
          <p:nvPr>
            <p:ph idx="1"/>
          </p:nvPr>
        </p:nvSpPr>
        <p:spPr>
          <a:xfrm>
            <a:off x="457200" y="1676400"/>
            <a:ext cx="8229600" cy="4830763"/>
          </a:xfrm>
        </p:spPr>
        <p:txBody>
          <a:bodyPr/>
          <a:lstStyle/>
          <a:p>
            <a:pPr>
              <a:lnSpc>
                <a:spcPct val="90000"/>
              </a:lnSpc>
            </a:pPr>
            <a:r>
              <a:rPr lang="en-US" sz="2800" dirty="0" smtClean="0"/>
              <a:t>Staff are starting to show signs of stress at the long hours, limited resources, and overcrowded condition of the hospital.</a:t>
            </a:r>
          </a:p>
          <a:p>
            <a:pPr>
              <a:lnSpc>
                <a:spcPct val="90000"/>
              </a:lnSpc>
            </a:pPr>
            <a:r>
              <a:rPr lang="en-US" sz="2800" dirty="0" smtClean="0"/>
              <a:t>Power, communications, water, sewer, linens, and supply deliveries have still not been restored. They hope to have most utilities up and running tomorrow. </a:t>
            </a:r>
          </a:p>
          <a:p>
            <a:pPr>
              <a:lnSpc>
                <a:spcPct val="90000"/>
              </a:lnSpc>
            </a:pPr>
            <a:r>
              <a:rPr lang="en-US" sz="2800" dirty="0" smtClean="0"/>
              <a:t>Most roads and bridge in central to western Missouri should be opening by tomorrow.</a:t>
            </a:r>
          </a:p>
        </p:txBody>
      </p:sp>
    </p:spTree>
    <p:extLst>
      <p:ext uri="{BB962C8B-B14F-4D97-AF65-F5344CB8AC3E}">
        <p14:creationId xmlns:p14="http://schemas.microsoft.com/office/powerpoint/2010/main" val="4100398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City/County EOC</a:t>
            </a:r>
            <a:endParaRPr lang="en-US" dirty="0"/>
          </a:p>
        </p:txBody>
      </p:sp>
      <p:sp>
        <p:nvSpPr>
          <p:cNvPr id="3" name="Content Placeholder 2"/>
          <p:cNvSpPr>
            <a:spLocks noGrp="1"/>
          </p:cNvSpPr>
          <p:nvPr>
            <p:ph idx="1"/>
          </p:nvPr>
        </p:nvSpPr>
        <p:spPr/>
        <p:txBody>
          <a:bodyPr/>
          <a:lstStyle/>
          <a:p>
            <a:r>
              <a:rPr lang="en-US" dirty="0" smtClean="0"/>
              <a:t>The City/County EOC informs you that reimbursement for disaster expenses may be possible, IF the expenses were tracked from the beginning of the disaster</a:t>
            </a:r>
          </a:p>
          <a:p>
            <a:endParaRPr lang="en-US" dirty="0"/>
          </a:p>
        </p:txBody>
      </p:sp>
    </p:spTree>
    <p:extLst>
      <p:ext uri="{BB962C8B-B14F-4D97-AF65-F5344CB8AC3E}">
        <p14:creationId xmlns:p14="http://schemas.microsoft.com/office/powerpoint/2010/main" val="2372574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609600"/>
            <a:ext cx="8229600" cy="685800"/>
          </a:xfrm>
        </p:spPr>
        <p:txBody>
          <a:bodyPr/>
          <a:lstStyle/>
          <a:p>
            <a:r>
              <a:rPr lang="en-US" b="1" dirty="0">
                <a:solidFill>
                  <a:schemeClr val="tx1"/>
                </a:solidFill>
              </a:rPr>
              <a:t>DAY 4: Questions</a:t>
            </a:r>
          </a:p>
        </p:txBody>
      </p:sp>
      <p:sp>
        <p:nvSpPr>
          <p:cNvPr id="29699" name="Rectangle 3"/>
          <p:cNvSpPr>
            <a:spLocks noGrp="1" noChangeArrowheads="1"/>
          </p:cNvSpPr>
          <p:nvPr>
            <p:ph idx="1"/>
          </p:nvPr>
        </p:nvSpPr>
        <p:spPr>
          <a:xfrm>
            <a:off x="457200" y="1447800"/>
            <a:ext cx="8229600" cy="5105400"/>
          </a:xfrm>
        </p:spPr>
        <p:txBody>
          <a:bodyPr/>
          <a:lstStyle/>
          <a:p>
            <a:pPr>
              <a:lnSpc>
                <a:spcPct val="80000"/>
              </a:lnSpc>
            </a:pPr>
            <a:r>
              <a:rPr lang="en-US" sz="2800" dirty="0"/>
              <a:t>How will this situation affect the hospital? </a:t>
            </a:r>
          </a:p>
          <a:p>
            <a:pPr lvl="1">
              <a:lnSpc>
                <a:spcPct val="80000"/>
              </a:lnSpc>
            </a:pPr>
            <a:r>
              <a:rPr lang="en-US" sz="2400" dirty="0"/>
              <a:t>Patient Care</a:t>
            </a:r>
          </a:p>
          <a:p>
            <a:pPr lvl="1">
              <a:lnSpc>
                <a:spcPct val="80000"/>
              </a:lnSpc>
            </a:pPr>
            <a:r>
              <a:rPr lang="en-US" sz="2400" dirty="0"/>
              <a:t>Food</a:t>
            </a:r>
          </a:p>
          <a:p>
            <a:pPr lvl="1">
              <a:lnSpc>
                <a:spcPct val="80000"/>
              </a:lnSpc>
            </a:pPr>
            <a:r>
              <a:rPr lang="en-US" sz="2400" dirty="0"/>
              <a:t>Utilities</a:t>
            </a:r>
          </a:p>
          <a:p>
            <a:pPr lvl="1">
              <a:lnSpc>
                <a:spcPct val="80000"/>
              </a:lnSpc>
            </a:pPr>
            <a:r>
              <a:rPr lang="en-US" sz="2400" dirty="0"/>
              <a:t>Communication</a:t>
            </a:r>
          </a:p>
          <a:p>
            <a:pPr lvl="1">
              <a:lnSpc>
                <a:spcPct val="80000"/>
              </a:lnSpc>
            </a:pPr>
            <a:r>
              <a:rPr lang="en-US" sz="2400" dirty="0"/>
              <a:t>Security and Safety</a:t>
            </a:r>
          </a:p>
          <a:p>
            <a:pPr lvl="1">
              <a:lnSpc>
                <a:spcPct val="80000"/>
              </a:lnSpc>
            </a:pPr>
            <a:r>
              <a:rPr lang="en-US" sz="2400" dirty="0"/>
              <a:t>Staffing</a:t>
            </a:r>
          </a:p>
          <a:p>
            <a:pPr lvl="1">
              <a:lnSpc>
                <a:spcPct val="80000"/>
              </a:lnSpc>
            </a:pPr>
            <a:r>
              <a:rPr lang="en-US" sz="2400" dirty="0"/>
              <a:t>IT</a:t>
            </a:r>
          </a:p>
          <a:p>
            <a:pPr lvl="1">
              <a:lnSpc>
                <a:spcPct val="80000"/>
              </a:lnSpc>
            </a:pPr>
            <a:r>
              <a:rPr lang="en-US" sz="2400" dirty="0"/>
              <a:t>Respiratory Therapy </a:t>
            </a:r>
          </a:p>
          <a:p>
            <a:pPr>
              <a:lnSpc>
                <a:spcPct val="80000"/>
              </a:lnSpc>
            </a:pPr>
            <a:r>
              <a:rPr lang="en-US" sz="2800" dirty="0"/>
              <a:t>What are the hospital incident objectives at this time</a:t>
            </a:r>
            <a:r>
              <a:rPr lang="en-US" sz="2800" dirty="0" smtClean="0"/>
              <a:t>?</a:t>
            </a:r>
          </a:p>
          <a:p>
            <a:pPr>
              <a:lnSpc>
                <a:spcPct val="80000"/>
              </a:lnSpc>
            </a:pPr>
            <a:r>
              <a:rPr lang="en-US" sz="2800" dirty="0" smtClean="0"/>
              <a:t>What strategies should be implemented to continue operations?</a:t>
            </a:r>
          </a:p>
          <a:p>
            <a:pPr>
              <a:lnSpc>
                <a:spcPct val="80000"/>
              </a:lnSpc>
            </a:pPr>
            <a:endParaRPr lang="en-US" sz="2800" dirty="0"/>
          </a:p>
          <a:p>
            <a:pPr>
              <a:lnSpc>
                <a:spcPct val="80000"/>
              </a:lnSpc>
            </a:pPr>
            <a:endParaRPr lang="en-US" sz="2800" dirty="0"/>
          </a:p>
        </p:txBody>
      </p:sp>
    </p:spTree>
    <p:extLst>
      <p:ext uri="{BB962C8B-B14F-4D97-AF65-F5344CB8AC3E}">
        <p14:creationId xmlns:p14="http://schemas.microsoft.com/office/powerpoint/2010/main" val="3658808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b="1">
                <a:solidFill>
                  <a:schemeClr val="tx1"/>
                </a:solidFill>
              </a:rPr>
              <a:t>What have we learned?</a:t>
            </a:r>
          </a:p>
        </p:txBody>
      </p:sp>
      <p:sp>
        <p:nvSpPr>
          <p:cNvPr id="30723" name="Rectangle 3"/>
          <p:cNvSpPr>
            <a:spLocks noGrp="1" noChangeArrowheads="1"/>
          </p:cNvSpPr>
          <p:nvPr>
            <p:ph idx="1"/>
          </p:nvPr>
        </p:nvSpPr>
        <p:spPr/>
        <p:txBody>
          <a:bodyPr/>
          <a:lstStyle/>
          <a:p>
            <a:r>
              <a:rPr lang="en-US"/>
              <a:t>What went well?</a:t>
            </a:r>
          </a:p>
          <a:p>
            <a:r>
              <a:rPr lang="en-US"/>
              <a:t>What did not go well?</a:t>
            </a:r>
          </a:p>
          <a:p>
            <a:r>
              <a:rPr lang="en-US"/>
              <a:t>What do we need to do to ensure we are ready should this happen in real life?</a:t>
            </a:r>
          </a:p>
        </p:txBody>
      </p:sp>
    </p:spTree>
    <p:extLst>
      <p:ext uri="{BB962C8B-B14F-4D97-AF65-F5344CB8AC3E}">
        <p14:creationId xmlns:p14="http://schemas.microsoft.com/office/powerpoint/2010/main" val="3449371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Content Placeholder 2"/>
          <p:cNvSpPr>
            <a:spLocks noGrp="1"/>
          </p:cNvSpPr>
          <p:nvPr>
            <p:ph idx="1"/>
          </p:nvPr>
        </p:nvSpPr>
        <p:spPr/>
        <p:txBody>
          <a:bodyPr/>
          <a:lstStyle/>
          <a:p>
            <a:pPr marL="0" indent="0" algn="ctr">
              <a:buNone/>
            </a:pPr>
            <a:endParaRPr lang="en-US" smtClean="0"/>
          </a:p>
          <a:p>
            <a:pPr marL="0" indent="0" algn="ctr">
              <a:buNone/>
            </a:pPr>
            <a:r>
              <a:rPr lang="en-US" smtClean="0"/>
              <a:t>Thank </a:t>
            </a:r>
            <a:r>
              <a:rPr lang="en-US" dirty="0" smtClean="0"/>
              <a:t>you for your participation!</a:t>
            </a:r>
          </a:p>
          <a:p>
            <a:pPr marL="0" indent="0" algn="ctr">
              <a:buNone/>
            </a:pPr>
            <a:endParaRPr lang="en-US" dirty="0"/>
          </a:p>
          <a:p>
            <a:pPr marL="0" indent="0" algn="ctr">
              <a:buNone/>
            </a:pPr>
            <a:r>
              <a:rPr lang="en-US" dirty="0" smtClean="0"/>
              <a:t>Please complete your Participant Evaluation Form and return for inclusion in the After Action Report.</a:t>
            </a:r>
            <a:endParaRPr lang="en-US" dirty="0"/>
          </a:p>
        </p:txBody>
      </p:sp>
    </p:spTree>
    <p:extLst>
      <p:ext uri="{BB962C8B-B14F-4D97-AF65-F5344CB8AC3E}">
        <p14:creationId xmlns:p14="http://schemas.microsoft.com/office/powerpoint/2010/main" val="333678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a:solidFill>
                  <a:schemeClr val="tx1"/>
                </a:solidFill>
              </a:rPr>
              <a:t>6 Critical Components</a:t>
            </a:r>
            <a:endParaRPr lang="en-US">
              <a:solidFill>
                <a:schemeClr val="tx1"/>
              </a:solidFill>
            </a:endParaRPr>
          </a:p>
        </p:txBody>
      </p:sp>
      <p:sp>
        <p:nvSpPr>
          <p:cNvPr id="11267" name="Rectangle 3"/>
          <p:cNvSpPr>
            <a:spLocks noGrp="1" noChangeArrowheads="1"/>
          </p:cNvSpPr>
          <p:nvPr>
            <p:ph idx="1"/>
          </p:nvPr>
        </p:nvSpPr>
        <p:spPr/>
        <p:txBody>
          <a:bodyPr/>
          <a:lstStyle/>
          <a:p>
            <a:pPr>
              <a:buFontTx/>
              <a:buNone/>
            </a:pPr>
            <a:r>
              <a:rPr lang="en-US"/>
              <a:t>1. Communications EM.02.02.01</a:t>
            </a:r>
          </a:p>
          <a:p>
            <a:pPr>
              <a:buFontTx/>
              <a:buNone/>
            </a:pPr>
            <a:r>
              <a:rPr lang="en-US"/>
              <a:t>2. Resources EM.02.02.03</a:t>
            </a:r>
          </a:p>
          <a:p>
            <a:pPr>
              <a:buFontTx/>
              <a:buNone/>
            </a:pPr>
            <a:r>
              <a:rPr lang="en-US"/>
              <a:t>3. Safety and Security EM.02.02.05</a:t>
            </a:r>
          </a:p>
          <a:p>
            <a:pPr>
              <a:buFontTx/>
              <a:buNone/>
            </a:pPr>
            <a:r>
              <a:rPr lang="en-US"/>
              <a:t>4. Staff Responsibilities EM.02.02.07</a:t>
            </a:r>
          </a:p>
          <a:p>
            <a:pPr>
              <a:buFontTx/>
              <a:buNone/>
            </a:pPr>
            <a:r>
              <a:rPr lang="en-US"/>
              <a:t>5. Utilities EM.02.02.09</a:t>
            </a:r>
          </a:p>
          <a:p>
            <a:pPr>
              <a:buFontTx/>
              <a:buNone/>
            </a:pPr>
            <a:r>
              <a:rPr lang="en-US"/>
              <a:t>6. Clinical Activities EM.02.02.11</a:t>
            </a:r>
          </a:p>
          <a:p>
            <a:endParaRPr lang="en-US"/>
          </a:p>
        </p:txBody>
      </p:sp>
    </p:spTree>
    <p:extLst>
      <p:ext uri="{BB962C8B-B14F-4D97-AF65-F5344CB8AC3E}">
        <p14:creationId xmlns:p14="http://schemas.microsoft.com/office/powerpoint/2010/main" val="71859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b="1">
                <a:solidFill>
                  <a:schemeClr val="tx1"/>
                </a:solidFill>
              </a:rPr>
              <a:t>Impact on Hospitals</a:t>
            </a:r>
            <a:endParaRPr lang="en-US">
              <a:solidFill>
                <a:schemeClr val="tx1"/>
              </a:solidFill>
            </a:endParaRPr>
          </a:p>
        </p:txBody>
      </p:sp>
      <p:sp>
        <p:nvSpPr>
          <p:cNvPr id="8195" name="Rectangle 3"/>
          <p:cNvSpPr>
            <a:spLocks noGrp="1" noChangeArrowheads="1"/>
          </p:cNvSpPr>
          <p:nvPr>
            <p:ph idx="1"/>
          </p:nvPr>
        </p:nvSpPr>
        <p:spPr/>
        <p:txBody>
          <a:bodyPr>
            <a:normAutofit fontScale="92500"/>
          </a:bodyPr>
          <a:lstStyle/>
          <a:p>
            <a:pPr>
              <a:lnSpc>
                <a:spcPct val="80000"/>
              </a:lnSpc>
            </a:pPr>
            <a:r>
              <a:rPr lang="en-US" dirty="0"/>
              <a:t>Increased admissions</a:t>
            </a:r>
          </a:p>
          <a:p>
            <a:pPr>
              <a:lnSpc>
                <a:spcPct val="80000"/>
              </a:lnSpc>
            </a:pPr>
            <a:r>
              <a:rPr lang="en-US" dirty="0"/>
              <a:t>Decreased discharges</a:t>
            </a:r>
          </a:p>
          <a:p>
            <a:pPr>
              <a:lnSpc>
                <a:spcPct val="80000"/>
              </a:lnSpc>
            </a:pPr>
            <a:r>
              <a:rPr lang="en-US" dirty="0"/>
              <a:t>Traditional out patient services sought at the hospital</a:t>
            </a:r>
          </a:p>
          <a:p>
            <a:pPr>
              <a:lnSpc>
                <a:spcPct val="80000"/>
              </a:lnSpc>
            </a:pPr>
            <a:r>
              <a:rPr lang="en-US" dirty="0"/>
              <a:t>Chronically ill patients seeking support and </a:t>
            </a:r>
            <a:r>
              <a:rPr lang="en-US" dirty="0" smtClean="0"/>
              <a:t>medications</a:t>
            </a:r>
            <a:endParaRPr lang="en-US" dirty="0"/>
          </a:p>
          <a:p>
            <a:pPr>
              <a:lnSpc>
                <a:spcPct val="80000"/>
              </a:lnSpc>
            </a:pPr>
            <a:r>
              <a:rPr lang="en-US" dirty="0"/>
              <a:t>Citizens seeking non-healthcare services and shelter</a:t>
            </a:r>
          </a:p>
          <a:p>
            <a:pPr>
              <a:lnSpc>
                <a:spcPct val="80000"/>
              </a:lnSpc>
            </a:pPr>
            <a:r>
              <a:rPr lang="en-US" dirty="0"/>
              <a:t>Ever-increasing pressure put on limited resources</a:t>
            </a:r>
          </a:p>
          <a:p>
            <a:pPr>
              <a:lnSpc>
                <a:spcPct val="80000"/>
              </a:lnSpc>
            </a:pPr>
            <a:r>
              <a:rPr lang="en-US" dirty="0"/>
              <a:t>The question of “shelter in place” or “evacuation”</a:t>
            </a:r>
          </a:p>
          <a:p>
            <a:pPr>
              <a:lnSpc>
                <a:spcPct val="80000"/>
              </a:lnSpc>
            </a:pPr>
            <a:endParaRPr lang="en-US" sz="2800" dirty="0"/>
          </a:p>
        </p:txBody>
      </p:sp>
    </p:spTree>
    <p:extLst>
      <p:ext uri="{BB962C8B-B14F-4D97-AF65-F5344CB8AC3E}">
        <p14:creationId xmlns:p14="http://schemas.microsoft.com/office/powerpoint/2010/main" val="204086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1782762"/>
          </a:xfrm>
        </p:spPr>
        <p:txBody>
          <a:bodyPr>
            <a:normAutofit/>
          </a:bodyPr>
          <a:lstStyle/>
          <a:p>
            <a:r>
              <a:rPr lang="en-US" sz="4000" b="1" dirty="0">
                <a:solidFill>
                  <a:schemeClr val="tx1"/>
                </a:solidFill>
              </a:rPr>
              <a:t>Common Characteristics of</a:t>
            </a:r>
            <a:br>
              <a:rPr lang="en-US" sz="4000" b="1" dirty="0">
                <a:solidFill>
                  <a:schemeClr val="tx1"/>
                </a:solidFill>
              </a:rPr>
            </a:br>
            <a:r>
              <a:rPr lang="en-US" sz="4000" b="1" dirty="0">
                <a:solidFill>
                  <a:schemeClr val="tx1"/>
                </a:solidFill>
              </a:rPr>
              <a:t>Significant </a:t>
            </a:r>
            <a:r>
              <a:rPr lang="en-US" sz="4000" b="1" dirty="0" smtClean="0">
                <a:solidFill>
                  <a:schemeClr val="tx1"/>
                </a:solidFill>
              </a:rPr>
              <a:t>Disasters</a:t>
            </a:r>
            <a:endParaRPr lang="en-US" sz="4000" dirty="0">
              <a:solidFill>
                <a:schemeClr val="tx1"/>
              </a:solidFill>
            </a:endParaRPr>
          </a:p>
        </p:txBody>
      </p:sp>
      <p:sp>
        <p:nvSpPr>
          <p:cNvPr id="9219" name="Rectangle 3"/>
          <p:cNvSpPr>
            <a:spLocks noGrp="1" noChangeArrowheads="1"/>
          </p:cNvSpPr>
          <p:nvPr>
            <p:ph idx="1"/>
          </p:nvPr>
        </p:nvSpPr>
        <p:spPr>
          <a:xfrm>
            <a:off x="457200" y="2362200"/>
            <a:ext cx="8229600" cy="3763963"/>
          </a:xfrm>
        </p:spPr>
        <p:txBody>
          <a:bodyPr/>
          <a:lstStyle/>
          <a:p>
            <a:r>
              <a:rPr lang="en-US" dirty="0"/>
              <a:t>Sustained (lasts multiple days)</a:t>
            </a:r>
          </a:p>
          <a:p>
            <a:r>
              <a:rPr lang="en-US" dirty="0" smtClean="0"/>
              <a:t>Affects </a:t>
            </a:r>
            <a:r>
              <a:rPr lang="en-US" dirty="0"/>
              <a:t>multiple communities</a:t>
            </a:r>
          </a:p>
          <a:p>
            <a:r>
              <a:rPr lang="en-US" dirty="0"/>
              <a:t>Impacted or debilitated public services</a:t>
            </a:r>
          </a:p>
          <a:p>
            <a:r>
              <a:rPr lang="en-US" dirty="0"/>
              <a:t>Overwhelmed </a:t>
            </a:r>
            <a:r>
              <a:rPr lang="en-US" dirty="0" smtClean="0"/>
              <a:t>federal </a:t>
            </a:r>
            <a:r>
              <a:rPr lang="en-US" dirty="0"/>
              <a:t>response</a:t>
            </a:r>
          </a:p>
          <a:p>
            <a:r>
              <a:rPr lang="en-US" dirty="0"/>
              <a:t>Threatened </a:t>
            </a:r>
            <a:r>
              <a:rPr lang="en-US" dirty="0" smtClean="0"/>
              <a:t>healthcare </a:t>
            </a:r>
            <a:r>
              <a:rPr lang="en-US" dirty="0"/>
              <a:t>infrastructure</a:t>
            </a:r>
          </a:p>
          <a:p>
            <a:endParaRPr lang="en-US" dirty="0"/>
          </a:p>
        </p:txBody>
      </p:sp>
    </p:spTree>
    <p:extLst>
      <p:ext uri="{BB962C8B-B14F-4D97-AF65-F5344CB8AC3E}">
        <p14:creationId xmlns:p14="http://schemas.microsoft.com/office/powerpoint/2010/main" val="3603283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b="1">
                <a:solidFill>
                  <a:schemeClr val="tx1"/>
                </a:solidFill>
              </a:rPr>
              <a:t>Impact on Health Care</a:t>
            </a:r>
            <a:endParaRPr lang="en-US">
              <a:solidFill>
                <a:schemeClr val="tx1"/>
              </a:solidFill>
            </a:endParaRPr>
          </a:p>
        </p:txBody>
      </p:sp>
      <p:sp>
        <p:nvSpPr>
          <p:cNvPr id="10243" name="Rectangle 3"/>
          <p:cNvSpPr>
            <a:spLocks noGrp="1" noChangeArrowheads="1"/>
          </p:cNvSpPr>
          <p:nvPr>
            <p:ph idx="1"/>
          </p:nvPr>
        </p:nvSpPr>
        <p:spPr/>
        <p:txBody>
          <a:bodyPr/>
          <a:lstStyle/>
          <a:p>
            <a:pPr>
              <a:lnSpc>
                <a:spcPct val="90000"/>
              </a:lnSpc>
            </a:pPr>
            <a:r>
              <a:rPr lang="en-US" sz="2800"/>
              <a:t>Home Care closed</a:t>
            </a:r>
          </a:p>
          <a:p>
            <a:pPr>
              <a:lnSpc>
                <a:spcPct val="90000"/>
              </a:lnSpc>
            </a:pPr>
            <a:r>
              <a:rPr lang="en-US" sz="2800"/>
              <a:t>Long Term Care closed</a:t>
            </a:r>
          </a:p>
          <a:p>
            <a:pPr>
              <a:lnSpc>
                <a:spcPct val="90000"/>
              </a:lnSpc>
            </a:pPr>
            <a:r>
              <a:rPr lang="en-US" sz="2800"/>
              <a:t>Physician Offices closed</a:t>
            </a:r>
          </a:p>
          <a:p>
            <a:pPr>
              <a:lnSpc>
                <a:spcPct val="90000"/>
              </a:lnSpc>
            </a:pPr>
            <a:r>
              <a:rPr lang="en-US" sz="2800"/>
              <a:t>Outpatient Pharmacies closed</a:t>
            </a:r>
          </a:p>
          <a:p>
            <a:pPr>
              <a:lnSpc>
                <a:spcPct val="90000"/>
              </a:lnSpc>
            </a:pPr>
            <a:r>
              <a:rPr lang="en-US" sz="2800"/>
              <a:t>Dialysis Centers closed</a:t>
            </a:r>
          </a:p>
          <a:p>
            <a:pPr>
              <a:lnSpc>
                <a:spcPct val="90000"/>
              </a:lnSpc>
            </a:pPr>
            <a:r>
              <a:rPr lang="en-US" sz="2800"/>
              <a:t>Outpatient Cancer Centers closed</a:t>
            </a:r>
          </a:p>
          <a:p>
            <a:pPr>
              <a:lnSpc>
                <a:spcPct val="90000"/>
              </a:lnSpc>
            </a:pPr>
            <a:r>
              <a:rPr lang="en-US" sz="2800"/>
              <a:t>Special needs patients can not be supported at home</a:t>
            </a:r>
          </a:p>
          <a:p>
            <a:pPr>
              <a:lnSpc>
                <a:spcPct val="90000"/>
              </a:lnSpc>
            </a:pPr>
            <a:r>
              <a:rPr lang="en-US" sz="2800"/>
              <a:t>Discharged patients won’t leave the hospital</a:t>
            </a:r>
          </a:p>
          <a:p>
            <a:pPr>
              <a:lnSpc>
                <a:spcPct val="90000"/>
              </a:lnSpc>
            </a:pPr>
            <a:endParaRPr lang="en-US" sz="2800"/>
          </a:p>
        </p:txBody>
      </p:sp>
    </p:spTree>
    <p:extLst>
      <p:ext uri="{BB962C8B-B14F-4D97-AF65-F5344CB8AC3E}">
        <p14:creationId xmlns:p14="http://schemas.microsoft.com/office/powerpoint/2010/main" val="3164923016"/>
      </p:ext>
    </p:extLst>
  </p:cSld>
  <p:clrMapOvr>
    <a:masterClrMapping/>
  </p:clrMapOvr>
</p:sld>
</file>

<file path=ppt/theme/theme1.xml><?xml version="1.0" encoding="utf-8"?>
<a:theme xmlns:a="http://schemas.openxmlformats.org/drawingml/2006/main" name="MHA Presentation">
  <a:themeElements>
    <a:clrScheme name="MHA2">
      <a:dk1>
        <a:srgbClr val="4C4546"/>
      </a:dk1>
      <a:lt1>
        <a:srgbClr val="FFFFFF"/>
      </a:lt1>
      <a:dk2>
        <a:srgbClr val="4C4546"/>
      </a:dk2>
      <a:lt2>
        <a:srgbClr val="FFFFFF"/>
      </a:lt2>
      <a:accent1>
        <a:srgbClr val="007770"/>
      </a:accent1>
      <a:accent2>
        <a:srgbClr val="A4B7A6"/>
      </a:accent2>
      <a:accent3>
        <a:srgbClr val="B8D4BA"/>
      </a:accent3>
      <a:accent4>
        <a:srgbClr val="B2AFB0"/>
      </a:accent4>
      <a:accent5>
        <a:srgbClr val="A31A1F"/>
      </a:accent5>
      <a:accent6>
        <a:srgbClr val="8A1E26"/>
      </a:accent6>
      <a:hlink>
        <a:srgbClr val="007770"/>
      </a:hlink>
      <a:folHlink>
        <a:srgbClr val="AECC90"/>
      </a:folHlink>
    </a:clrScheme>
    <a:fontScheme name="MH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HA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HA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HA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HA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HA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HA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HA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HA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HA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HA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HA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HA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MHA">
      <a:dk1>
        <a:srgbClr val="4C4546"/>
      </a:dk1>
      <a:lt1>
        <a:srgbClr val="FFFFFF"/>
      </a:lt1>
      <a:dk2>
        <a:srgbClr val="4C4546"/>
      </a:dk2>
      <a:lt2>
        <a:srgbClr val="FFFFFF"/>
      </a:lt2>
      <a:accent1>
        <a:srgbClr val="007770"/>
      </a:accent1>
      <a:accent2>
        <a:srgbClr val="A4B7A6"/>
      </a:accent2>
      <a:accent3>
        <a:srgbClr val="B8D4BA"/>
      </a:accent3>
      <a:accent4>
        <a:srgbClr val="B2AFB0"/>
      </a:accent4>
      <a:accent5>
        <a:srgbClr val="A31A1F"/>
      </a:accent5>
      <a:accent6>
        <a:srgbClr val="8A1E26"/>
      </a:accent6>
      <a:hlink>
        <a:srgbClr val="007770"/>
      </a:hlink>
      <a:folHlink>
        <a:srgbClr val="AECC90"/>
      </a:folHlink>
    </a:clrScheme>
    <a:fontScheme name="MH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MHA Presentation</Template>
  <TotalTime>5233</TotalTime>
  <Words>3647</Words>
  <Application>Microsoft Office PowerPoint</Application>
  <PresentationFormat>On-screen Show (4:3)</PresentationFormat>
  <Paragraphs>412</Paragraphs>
  <Slides>59</Slides>
  <Notes>58</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MHA Presentation</vt:lpstr>
      <vt:lpstr>Blank</vt:lpstr>
      <vt:lpstr>This exercise program was developed and made available by the Missouri Hospital Association through funds from the ASPR Hospital Preparedness Program CFDA 93.889, through a subcontract from the Missouri Department of Health and Senior Services for the purposes of individual hospital preparedness and exercise.  Sources used in the development of these materials are noted in the Notes Section except where general knowledge. </vt:lpstr>
      <vt:lpstr>96 Hour Hospital Sustainability</vt:lpstr>
      <vt:lpstr>Presenters</vt:lpstr>
      <vt:lpstr>Objectives</vt:lpstr>
      <vt:lpstr>“96 Hour Rule” EM.02.01.01, EP3</vt:lpstr>
      <vt:lpstr>6 Critical Components</vt:lpstr>
      <vt:lpstr>Impact on Hospitals</vt:lpstr>
      <vt:lpstr>Common Characteristics of Significant Disasters</vt:lpstr>
      <vt:lpstr>Impact on Health Care</vt:lpstr>
      <vt:lpstr>Strategies to Consider</vt:lpstr>
      <vt:lpstr>Conservation of Resources</vt:lpstr>
      <vt:lpstr>Curtailment of Services</vt:lpstr>
      <vt:lpstr>Consolidation of Resources</vt:lpstr>
      <vt:lpstr>Staged or Limited Evacuation</vt:lpstr>
      <vt:lpstr>Full Evacuation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Earthquake Plan</vt:lpstr>
      <vt:lpstr>96 Hour Sustainability </vt:lpstr>
      <vt:lpstr>Exercise Objectives</vt:lpstr>
      <vt:lpstr>Exercise Participants</vt:lpstr>
      <vt:lpstr>Exercise Format</vt:lpstr>
      <vt:lpstr>DAY 1</vt:lpstr>
      <vt:lpstr>PowerPoint Presentation</vt:lpstr>
      <vt:lpstr>PowerPoint Presentation</vt:lpstr>
      <vt:lpstr>PowerPoint Presentation</vt:lpstr>
      <vt:lpstr>Day 1</vt:lpstr>
      <vt:lpstr>PowerPoint Presentation</vt:lpstr>
      <vt:lpstr>PowerPoint Presentation</vt:lpstr>
      <vt:lpstr>PowerPoint Presentation</vt:lpstr>
      <vt:lpstr>PowerPoint Presentation</vt:lpstr>
      <vt:lpstr>Day 1</vt:lpstr>
      <vt:lpstr>Day 1</vt:lpstr>
      <vt:lpstr>DAY 1: (Your) Situation</vt:lpstr>
      <vt:lpstr>(Your Facility) Patient Census</vt:lpstr>
      <vt:lpstr>DAY 1 Questions</vt:lpstr>
      <vt:lpstr>Day 2</vt:lpstr>
      <vt:lpstr>PowerPoint Presentation</vt:lpstr>
      <vt:lpstr>PowerPoint Presentation</vt:lpstr>
      <vt:lpstr>PowerPoint Presentation</vt:lpstr>
      <vt:lpstr>DAY 2</vt:lpstr>
      <vt:lpstr>Day 2</vt:lpstr>
      <vt:lpstr>Day 2</vt:lpstr>
      <vt:lpstr>Day 2</vt:lpstr>
      <vt:lpstr>DAY 2 Questions </vt:lpstr>
      <vt:lpstr>DAY 3: (your facility) Situation</vt:lpstr>
      <vt:lpstr>Day 3</vt:lpstr>
      <vt:lpstr>DAY 3: Questions</vt:lpstr>
      <vt:lpstr>DAY 4</vt:lpstr>
      <vt:lpstr>City/County EOC</vt:lpstr>
      <vt:lpstr>DAY 4: Questions</vt:lpstr>
      <vt:lpstr>What have we learned?</vt:lpstr>
      <vt:lpstr>Questions?</vt:lpstr>
    </vt:vector>
  </TitlesOfParts>
  <Company>Missouri Hospital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96 Hour Hospital Sustainability</dc:title>
  <dc:creator>Chris Smith</dc:creator>
  <cp:lastModifiedBy>Chris Smith</cp:lastModifiedBy>
  <cp:revision>31</cp:revision>
  <cp:lastPrinted>2014-07-14T14:46:45Z</cp:lastPrinted>
  <dcterms:created xsi:type="dcterms:W3CDTF">2013-10-07T18:47:33Z</dcterms:created>
  <dcterms:modified xsi:type="dcterms:W3CDTF">2014-09-30T18:40:38Z</dcterms:modified>
</cp:coreProperties>
</file>