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9"/>
  </p:notesMasterIdLst>
  <p:sldIdLst>
    <p:sldId id="256" r:id="rId2"/>
    <p:sldId id="394" r:id="rId3"/>
    <p:sldId id="427" r:id="rId4"/>
    <p:sldId id="413" r:id="rId5"/>
    <p:sldId id="417" r:id="rId6"/>
    <p:sldId id="428" r:id="rId7"/>
    <p:sldId id="429" r:id="rId8"/>
    <p:sldId id="419" r:id="rId9"/>
    <p:sldId id="425" r:id="rId10"/>
    <p:sldId id="418" r:id="rId11"/>
    <p:sldId id="409" r:id="rId12"/>
    <p:sldId id="395" r:id="rId13"/>
    <p:sldId id="426" r:id="rId14"/>
    <p:sldId id="383" r:id="rId15"/>
    <p:sldId id="393" r:id="rId16"/>
    <p:sldId id="399" r:id="rId17"/>
    <p:sldId id="386" r:id="rId18"/>
    <p:sldId id="392" r:id="rId19"/>
    <p:sldId id="384" r:id="rId20"/>
    <p:sldId id="412" r:id="rId21"/>
    <p:sldId id="373" r:id="rId22"/>
    <p:sldId id="371" r:id="rId23"/>
    <p:sldId id="372" r:id="rId24"/>
    <p:sldId id="374" r:id="rId25"/>
    <p:sldId id="406" r:id="rId26"/>
    <p:sldId id="407" r:id="rId27"/>
    <p:sldId id="430" r:id="rId28"/>
    <p:sldId id="410" r:id="rId29"/>
    <p:sldId id="400" r:id="rId30"/>
    <p:sldId id="401" r:id="rId31"/>
    <p:sldId id="411" r:id="rId32"/>
    <p:sldId id="376" r:id="rId33"/>
    <p:sldId id="362" r:id="rId34"/>
    <p:sldId id="361" r:id="rId35"/>
    <p:sldId id="360" r:id="rId36"/>
    <p:sldId id="363" r:id="rId37"/>
    <p:sldId id="369" r:id="rId38"/>
    <p:sldId id="370" r:id="rId39"/>
    <p:sldId id="381" r:id="rId40"/>
    <p:sldId id="408" r:id="rId41"/>
    <p:sldId id="294" r:id="rId42"/>
    <p:sldId id="261" r:id="rId43"/>
    <p:sldId id="351" r:id="rId44"/>
    <p:sldId id="396" r:id="rId45"/>
    <p:sldId id="397" r:id="rId46"/>
    <p:sldId id="398" r:id="rId47"/>
    <p:sldId id="366"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PEVY" initials="C" lastIdx="7" clrIdx="0"/>
  <p:cmAuthor id="1" name="Office of Administration" initials="Oo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D7D"/>
    <a:srgbClr val="320E04"/>
    <a:srgbClr val="CC3300"/>
    <a:srgbClr val="5723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5" autoAdjust="0"/>
    <p:restoredTop sz="94663" autoAdjust="0"/>
  </p:normalViewPr>
  <p:slideViewPr>
    <p:cSldViewPr>
      <p:cViewPr varScale="1">
        <p:scale>
          <a:sx n="70" d="100"/>
          <a:sy n="70" d="100"/>
        </p:scale>
        <p:origin x="516" y="72"/>
      </p:cViewPr>
      <p:guideLst>
        <p:guide orient="horz" pos="2160"/>
        <p:guide pos="2880"/>
      </p:guideLst>
    </p:cSldViewPr>
  </p:slideViewPr>
  <p:outlineViewPr>
    <p:cViewPr>
      <p:scale>
        <a:sx n="33" d="100"/>
        <a:sy n="33" d="100"/>
      </p:scale>
      <p:origin x="0" y="22804"/>
    </p:cViewPr>
  </p:outlineViewPr>
  <p:notesTextViewPr>
    <p:cViewPr>
      <p:scale>
        <a:sx n="100" d="100"/>
        <a:sy n="100" d="100"/>
      </p:scale>
      <p:origin x="0" y="0"/>
    </p:cViewPr>
  </p:notesTextViewPr>
  <p:sorterViewPr>
    <p:cViewPr>
      <p:scale>
        <a:sx n="110" d="100"/>
        <a:sy n="110" d="100"/>
      </p:scale>
      <p:origin x="0" y="44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406" tIns="46703" rIns="93406" bIns="46703"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406" tIns="46703" rIns="93406" bIns="46703" rtlCol="0"/>
          <a:lstStyle>
            <a:lvl1pPr algn="r">
              <a:defRPr sz="1200"/>
            </a:lvl1pPr>
          </a:lstStyle>
          <a:p>
            <a:fld id="{887E1DC5-F166-4967-9A99-EC93F7DB9DE9}" type="datetimeFigureOut">
              <a:rPr lang="en-US" smtClean="0"/>
              <a:pPr/>
              <a:t>10/30/2015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406" tIns="46703" rIns="93406" bIns="4670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406" tIns="46703" rIns="93406" bIns="467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406" tIns="46703" rIns="93406" bIns="467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406" tIns="46703" rIns="93406" bIns="46703" rtlCol="0" anchor="b"/>
          <a:lstStyle>
            <a:lvl1pPr algn="r">
              <a:defRPr sz="1200"/>
            </a:lvl1pPr>
          </a:lstStyle>
          <a:p>
            <a:fld id="{B7D7109D-1DE7-4494-AF27-5610A9147C36}" type="slidenum">
              <a:rPr lang="en-US" smtClean="0"/>
              <a:pPr/>
              <a:t>‹#›</a:t>
            </a:fld>
            <a:endParaRPr lang="en-US" dirty="0"/>
          </a:p>
        </p:txBody>
      </p:sp>
    </p:spTree>
    <p:extLst>
      <p:ext uri="{BB962C8B-B14F-4D97-AF65-F5344CB8AC3E}">
        <p14:creationId xmlns:p14="http://schemas.microsoft.com/office/powerpoint/2010/main" val="214548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DFC3642-1DCB-4852-99FF-B7F4D3755C1D}" type="datetime1">
              <a:rPr lang="en-US" smtClean="0"/>
              <a:t>10/30/2015</a:t>
            </a:fld>
            <a:endParaRPr lang="en-US" dirty="0"/>
          </a:p>
        </p:txBody>
      </p:sp>
      <p:sp>
        <p:nvSpPr>
          <p:cNvPr id="20" name="Footer Placeholder 19"/>
          <p:cNvSpPr>
            <a:spLocks noGrp="1"/>
          </p:cNvSpPr>
          <p:nvPr>
            <p:ph type="ftr" sz="quarter" idx="11"/>
          </p:nvPr>
        </p:nvSpPr>
        <p:spPr/>
        <p:txBody>
          <a:bodyPr/>
          <a:lstStyle>
            <a:extLst/>
          </a:lstStyle>
          <a:p>
            <a:r>
              <a:rPr lang="en-US" smtClean="0"/>
              <a:t>Julie Gibson</a:t>
            </a:r>
            <a:endParaRPr lang="en-US" dirty="0"/>
          </a:p>
        </p:txBody>
      </p:sp>
      <p:sp>
        <p:nvSpPr>
          <p:cNvPr id="10" name="Slide Number Placeholder 9"/>
          <p:cNvSpPr>
            <a:spLocks noGrp="1"/>
          </p:cNvSpPr>
          <p:nvPr>
            <p:ph type="sldNum" sz="quarter" idx="12"/>
          </p:nvPr>
        </p:nvSpPr>
        <p:spPr/>
        <p:txBody>
          <a:bodyPr/>
          <a:lstStyle>
            <a:extLst/>
          </a:lstStyle>
          <a:p>
            <a:fld id="{143CEE1B-CD99-4D42-B266-772A55959D4B}"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CD6BC0-9A96-4779-A716-026B29FE7CB4}" type="datetime1">
              <a:rPr lang="en-US" smtClean="0"/>
              <a:t>10/30/2015</a:t>
            </a:fld>
            <a:endParaRPr lang="en-US" dirty="0"/>
          </a:p>
        </p:txBody>
      </p:sp>
      <p:sp>
        <p:nvSpPr>
          <p:cNvPr id="5" name="Footer Placeholder 4"/>
          <p:cNvSpPr>
            <a:spLocks noGrp="1"/>
          </p:cNvSpPr>
          <p:nvPr>
            <p:ph type="ftr" sz="quarter" idx="11"/>
          </p:nvPr>
        </p:nvSpPr>
        <p:spPr/>
        <p:txBody>
          <a:bodyPr/>
          <a:lstStyle>
            <a:extLst/>
          </a:lstStyle>
          <a:p>
            <a:r>
              <a:rPr lang="en-US" smtClean="0"/>
              <a:t>Julie Gibson</a:t>
            </a:r>
            <a:endParaRPr lang="en-US" dirty="0"/>
          </a:p>
        </p:txBody>
      </p:sp>
      <p:sp>
        <p:nvSpPr>
          <p:cNvPr id="6" name="Slide Number Placeholder 5"/>
          <p:cNvSpPr>
            <a:spLocks noGrp="1"/>
          </p:cNvSpPr>
          <p:nvPr>
            <p:ph type="sldNum" sz="quarter" idx="12"/>
          </p:nvPr>
        </p:nvSpPr>
        <p:spPr/>
        <p:txBody>
          <a:bodyPr/>
          <a:lstStyle>
            <a:extLst/>
          </a:lstStyle>
          <a:p>
            <a:fld id="{143CEE1B-CD99-4D42-B266-772A55959D4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C68D78-0D1A-4F56-AD04-A80EBFAFA9ED}" type="datetime1">
              <a:rPr lang="en-US" smtClean="0"/>
              <a:t>10/30/2015</a:t>
            </a:fld>
            <a:endParaRPr lang="en-US" dirty="0"/>
          </a:p>
        </p:txBody>
      </p:sp>
      <p:sp>
        <p:nvSpPr>
          <p:cNvPr id="5" name="Footer Placeholder 4"/>
          <p:cNvSpPr>
            <a:spLocks noGrp="1"/>
          </p:cNvSpPr>
          <p:nvPr>
            <p:ph type="ftr" sz="quarter" idx="11"/>
          </p:nvPr>
        </p:nvSpPr>
        <p:spPr/>
        <p:txBody>
          <a:bodyPr/>
          <a:lstStyle>
            <a:extLst/>
          </a:lstStyle>
          <a:p>
            <a:r>
              <a:rPr lang="en-US" smtClean="0"/>
              <a:t>Julie Gibson</a:t>
            </a:r>
            <a:endParaRPr lang="en-US" dirty="0"/>
          </a:p>
        </p:txBody>
      </p:sp>
      <p:sp>
        <p:nvSpPr>
          <p:cNvPr id="6" name="Slide Number Placeholder 5"/>
          <p:cNvSpPr>
            <a:spLocks noGrp="1"/>
          </p:cNvSpPr>
          <p:nvPr>
            <p:ph type="sldNum" sz="quarter" idx="12"/>
          </p:nvPr>
        </p:nvSpPr>
        <p:spPr/>
        <p:txBody>
          <a:bodyPr/>
          <a:lstStyle>
            <a:extLst/>
          </a:lstStyle>
          <a:p>
            <a:fld id="{143CEE1B-CD99-4D42-B266-772A55959D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1F7ECB-F36A-4094-A2E1-B26F90AC45E8}" type="datetime1">
              <a:rPr lang="en-US" smtClean="0"/>
              <a:t>10/30/2015</a:t>
            </a:fld>
            <a:endParaRPr lang="en-US" dirty="0"/>
          </a:p>
        </p:txBody>
      </p:sp>
      <p:sp>
        <p:nvSpPr>
          <p:cNvPr id="5" name="Footer Placeholder 4"/>
          <p:cNvSpPr>
            <a:spLocks noGrp="1"/>
          </p:cNvSpPr>
          <p:nvPr>
            <p:ph type="ftr" sz="quarter" idx="11"/>
          </p:nvPr>
        </p:nvSpPr>
        <p:spPr/>
        <p:txBody>
          <a:bodyPr/>
          <a:lstStyle>
            <a:extLst/>
          </a:lstStyle>
          <a:p>
            <a:r>
              <a:rPr lang="en-US" smtClean="0"/>
              <a:t>Julie Gibson</a:t>
            </a:r>
            <a:endParaRPr lang="en-US" dirty="0"/>
          </a:p>
        </p:txBody>
      </p:sp>
      <p:sp>
        <p:nvSpPr>
          <p:cNvPr id="6" name="Slide Number Placeholder 5"/>
          <p:cNvSpPr>
            <a:spLocks noGrp="1"/>
          </p:cNvSpPr>
          <p:nvPr>
            <p:ph type="sldNum" sz="quarter" idx="12"/>
          </p:nvPr>
        </p:nvSpPr>
        <p:spPr/>
        <p:txBody>
          <a:bodyPr/>
          <a:lstStyle>
            <a:extLst/>
          </a:lstStyle>
          <a:p>
            <a:fld id="{143CEE1B-CD99-4D42-B266-772A55959D4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95A5C4-670E-4EF1-B767-5E2B51CCE85F}" type="datetime1">
              <a:rPr lang="en-US" smtClean="0"/>
              <a:t>10/30/2015</a:t>
            </a:fld>
            <a:endParaRPr lang="en-US" dirty="0"/>
          </a:p>
        </p:txBody>
      </p:sp>
      <p:sp>
        <p:nvSpPr>
          <p:cNvPr id="5" name="Footer Placeholder 4"/>
          <p:cNvSpPr>
            <a:spLocks noGrp="1"/>
          </p:cNvSpPr>
          <p:nvPr>
            <p:ph type="ftr" sz="quarter" idx="11"/>
          </p:nvPr>
        </p:nvSpPr>
        <p:spPr/>
        <p:txBody>
          <a:bodyPr/>
          <a:lstStyle>
            <a:extLst/>
          </a:lstStyle>
          <a:p>
            <a:r>
              <a:rPr lang="en-US" smtClean="0"/>
              <a:t>Julie Gibson</a:t>
            </a:r>
            <a:endParaRPr lang="en-US" dirty="0"/>
          </a:p>
        </p:txBody>
      </p:sp>
      <p:sp>
        <p:nvSpPr>
          <p:cNvPr id="6" name="Slide Number Placeholder 5"/>
          <p:cNvSpPr>
            <a:spLocks noGrp="1"/>
          </p:cNvSpPr>
          <p:nvPr>
            <p:ph type="sldNum" sz="quarter" idx="12"/>
          </p:nvPr>
        </p:nvSpPr>
        <p:spPr/>
        <p:txBody>
          <a:bodyPr/>
          <a:lstStyle>
            <a:extLst/>
          </a:lstStyle>
          <a:p>
            <a:fld id="{143CEE1B-CD99-4D42-B266-772A55959D4B}"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66A1FE8-CFA0-4DEE-A6CA-DFD3669F6C71}" type="datetime1">
              <a:rPr lang="en-US" smtClean="0"/>
              <a:t>10/30/2015</a:t>
            </a:fld>
            <a:endParaRPr lang="en-US" dirty="0"/>
          </a:p>
        </p:txBody>
      </p:sp>
      <p:sp>
        <p:nvSpPr>
          <p:cNvPr id="6" name="Footer Placeholder 5"/>
          <p:cNvSpPr>
            <a:spLocks noGrp="1"/>
          </p:cNvSpPr>
          <p:nvPr>
            <p:ph type="ftr" sz="quarter" idx="11"/>
          </p:nvPr>
        </p:nvSpPr>
        <p:spPr/>
        <p:txBody>
          <a:bodyPr/>
          <a:lstStyle>
            <a:extLst/>
          </a:lstStyle>
          <a:p>
            <a:r>
              <a:rPr lang="en-US" smtClean="0"/>
              <a:t>Julie Gibson</a:t>
            </a:r>
            <a:endParaRPr lang="en-US" dirty="0"/>
          </a:p>
        </p:txBody>
      </p:sp>
      <p:sp>
        <p:nvSpPr>
          <p:cNvPr id="7" name="Slide Number Placeholder 6"/>
          <p:cNvSpPr>
            <a:spLocks noGrp="1"/>
          </p:cNvSpPr>
          <p:nvPr>
            <p:ph type="sldNum" sz="quarter" idx="12"/>
          </p:nvPr>
        </p:nvSpPr>
        <p:spPr/>
        <p:txBody>
          <a:bodyPr/>
          <a:lstStyle>
            <a:extLst/>
          </a:lstStyle>
          <a:p>
            <a:fld id="{143CEE1B-CD99-4D42-B266-772A55959D4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38EC5A7-E7A2-467D-A465-5BD92595D11E}" type="datetime1">
              <a:rPr lang="en-US" smtClean="0"/>
              <a:t>10/30/2015</a:t>
            </a:fld>
            <a:endParaRPr lang="en-US" dirty="0"/>
          </a:p>
        </p:txBody>
      </p:sp>
      <p:sp>
        <p:nvSpPr>
          <p:cNvPr id="8" name="Footer Placeholder 7"/>
          <p:cNvSpPr>
            <a:spLocks noGrp="1"/>
          </p:cNvSpPr>
          <p:nvPr>
            <p:ph type="ftr" sz="quarter" idx="11"/>
          </p:nvPr>
        </p:nvSpPr>
        <p:spPr/>
        <p:txBody>
          <a:bodyPr/>
          <a:lstStyle>
            <a:extLst/>
          </a:lstStyle>
          <a:p>
            <a:r>
              <a:rPr lang="en-US" smtClean="0"/>
              <a:t>Julie Gibson</a:t>
            </a:r>
            <a:endParaRPr lang="en-US" dirty="0"/>
          </a:p>
        </p:txBody>
      </p:sp>
      <p:sp>
        <p:nvSpPr>
          <p:cNvPr id="9" name="Slide Number Placeholder 8"/>
          <p:cNvSpPr>
            <a:spLocks noGrp="1"/>
          </p:cNvSpPr>
          <p:nvPr>
            <p:ph type="sldNum" sz="quarter" idx="12"/>
          </p:nvPr>
        </p:nvSpPr>
        <p:spPr/>
        <p:txBody>
          <a:bodyPr/>
          <a:lstStyle>
            <a:extLst/>
          </a:lstStyle>
          <a:p>
            <a:fld id="{143CEE1B-CD99-4D42-B266-772A55959D4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2BDBDF2-FA7E-4F64-AA44-3BA8C21990DB}" type="datetime1">
              <a:rPr lang="en-US" smtClean="0"/>
              <a:t>10/30/2015</a:t>
            </a:fld>
            <a:endParaRPr lang="en-US" dirty="0"/>
          </a:p>
        </p:txBody>
      </p:sp>
      <p:sp>
        <p:nvSpPr>
          <p:cNvPr id="4" name="Footer Placeholder 3"/>
          <p:cNvSpPr>
            <a:spLocks noGrp="1"/>
          </p:cNvSpPr>
          <p:nvPr>
            <p:ph type="ftr" sz="quarter" idx="11"/>
          </p:nvPr>
        </p:nvSpPr>
        <p:spPr/>
        <p:txBody>
          <a:bodyPr/>
          <a:lstStyle>
            <a:extLst/>
          </a:lstStyle>
          <a:p>
            <a:r>
              <a:rPr lang="en-US" smtClean="0"/>
              <a:t>Julie Gibson</a:t>
            </a:r>
            <a:endParaRPr lang="en-US" dirty="0"/>
          </a:p>
        </p:txBody>
      </p:sp>
      <p:sp>
        <p:nvSpPr>
          <p:cNvPr id="5" name="Slide Number Placeholder 4"/>
          <p:cNvSpPr>
            <a:spLocks noGrp="1"/>
          </p:cNvSpPr>
          <p:nvPr>
            <p:ph type="sldNum" sz="quarter" idx="12"/>
          </p:nvPr>
        </p:nvSpPr>
        <p:spPr/>
        <p:txBody>
          <a:bodyPr/>
          <a:lstStyle>
            <a:extLst/>
          </a:lstStyle>
          <a:p>
            <a:fld id="{143CEE1B-CD99-4D42-B266-772A55959D4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16C8D62-73B6-405A-A92A-409167FE7F35}" type="datetime1">
              <a:rPr lang="en-US" smtClean="0"/>
              <a:t>10/30/2015</a:t>
            </a:fld>
            <a:endParaRPr lang="en-US" dirty="0"/>
          </a:p>
        </p:txBody>
      </p:sp>
      <p:sp>
        <p:nvSpPr>
          <p:cNvPr id="3" name="Footer Placeholder 2"/>
          <p:cNvSpPr>
            <a:spLocks noGrp="1"/>
          </p:cNvSpPr>
          <p:nvPr>
            <p:ph type="ftr" sz="quarter" idx="11"/>
          </p:nvPr>
        </p:nvSpPr>
        <p:spPr/>
        <p:txBody>
          <a:bodyPr/>
          <a:lstStyle>
            <a:extLst/>
          </a:lstStyle>
          <a:p>
            <a:r>
              <a:rPr lang="en-US" smtClean="0"/>
              <a:t>Julie Gibson</a:t>
            </a:r>
            <a:endParaRPr lang="en-US" dirty="0"/>
          </a:p>
        </p:txBody>
      </p:sp>
      <p:sp>
        <p:nvSpPr>
          <p:cNvPr id="4" name="Slide Number Placeholder 3"/>
          <p:cNvSpPr>
            <a:spLocks noGrp="1"/>
          </p:cNvSpPr>
          <p:nvPr>
            <p:ph type="sldNum" sz="quarter" idx="12"/>
          </p:nvPr>
        </p:nvSpPr>
        <p:spPr/>
        <p:txBody>
          <a:bodyPr/>
          <a:lstStyle>
            <a:extLst/>
          </a:lstStyle>
          <a:p>
            <a:fld id="{143CEE1B-CD99-4D42-B266-772A55959D4B}"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F696F0-831F-4C1A-9E93-F8D6973C01F2}" type="datetime1">
              <a:rPr lang="en-US" smtClean="0"/>
              <a:t>10/30/2015</a:t>
            </a:fld>
            <a:endParaRPr lang="en-US" dirty="0"/>
          </a:p>
        </p:txBody>
      </p:sp>
      <p:sp>
        <p:nvSpPr>
          <p:cNvPr id="6" name="Footer Placeholder 5"/>
          <p:cNvSpPr>
            <a:spLocks noGrp="1"/>
          </p:cNvSpPr>
          <p:nvPr>
            <p:ph type="ftr" sz="quarter" idx="11"/>
          </p:nvPr>
        </p:nvSpPr>
        <p:spPr/>
        <p:txBody>
          <a:bodyPr/>
          <a:lstStyle>
            <a:extLst/>
          </a:lstStyle>
          <a:p>
            <a:r>
              <a:rPr lang="en-US" smtClean="0"/>
              <a:t>Julie Gibson</a:t>
            </a:r>
            <a:endParaRPr lang="en-US" dirty="0"/>
          </a:p>
        </p:txBody>
      </p:sp>
      <p:sp>
        <p:nvSpPr>
          <p:cNvPr id="7" name="Slide Number Placeholder 6"/>
          <p:cNvSpPr>
            <a:spLocks noGrp="1"/>
          </p:cNvSpPr>
          <p:nvPr>
            <p:ph type="sldNum" sz="quarter" idx="12"/>
          </p:nvPr>
        </p:nvSpPr>
        <p:spPr/>
        <p:txBody>
          <a:bodyPr/>
          <a:lstStyle>
            <a:extLst/>
          </a:lstStyle>
          <a:p>
            <a:fld id="{143CEE1B-CD99-4D42-B266-772A55959D4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6EE3A92-EF3A-43C6-B3DF-D8B2ECC1F082}" type="datetime1">
              <a:rPr lang="en-US" smtClean="0"/>
              <a:t>10/30/2015</a:t>
            </a:fld>
            <a:endParaRPr lang="en-US" dirty="0"/>
          </a:p>
        </p:txBody>
      </p:sp>
      <p:sp>
        <p:nvSpPr>
          <p:cNvPr id="6" name="Footer Placeholder 5"/>
          <p:cNvSpPr>
            <a:spLocks noGrp="1"/>
          </p:cNvSpPr>
          <p:nvPr>
            <p:ph type="ftr" sz="quarter" idx="11"/>
          </p:nvPr>
        </p:nvSpPr>
        <p:spPr/>
        <p:txBody>
          <a:bodyPr/>
          <a:lstStyle>
            <a:extLst/>
          </a:lstStyle>
          <a:p>
            <a:r>
              <a:rPr lang="en-US" smtClean="0"/>
              <a:t>Julie Gibson</a:t>
            </a:r>
            <a:endParaRPr lang="en-US" dirty="0"/>
          </a:p>
        </p:txBody>
      </p:sp>
      <p:sp>
        <p:nvSpPr>
          <p:cNvPr id="7" name="Slide Number Placeholder 6"/>
          <p:cNvSpPr>
            <a:spLocks noGrp="1"/>
          </p:cNvSpPr>
          <p:nvPr>
            <p:ph type="sldNum" sz="quarter" idx="12"/>
          </p:nvPr>
        </p:nvSpPr>
        <p:spPr/>
        <p:txBody>
          <a:bodyPr/>
          <a:lstStyle>
            <a:extLst/>
          </a:lstStyle>
          <a:p>
            <a:fld id="{143CEE1B-CD99-4D42-B266-772A55959D4B}"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F21C343-AC28-4788-AC35-49F5AB302D92}" type="datetime1">
              <a:rPr lang="en-US" smtClean="0"/>
              <a:t>10/30/2015</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Julie Gibson</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43CEE1B-CD99-4D42-B266-772A55959D4B}"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FSD.MEDES@dss.mo.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ss.mo.gov/fsd/formsmanual/pdf/IM-6ARR-IM-Authorized-Representative-Revocation.pdf" TargetMode="External"/><Relationship Id="rId2" Type="http://schemas.openxmlformats.org/officeDocument/2006/relationships/hyperlink" Target="http://dss.mo.gov/fsd/formsmanual/pdf/im-6ar.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FSD.MEDES@dss.mo.gov"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FSD.MEDESHOSPITALS@dss.mo.gov" TargetMode="External"/><Relationship Id="rId2" Type="http://schemas.openxmlformats.org/officeDocument/2006/relationships/hyperlink" Target="http://www.mydss.mo.gov/" TargetMode="External"/><Relationship Id="rId1" Type="http://schemas.openxmlformats.org/officeDocument/2006/relationships/slideLayout" Target="../slideLayouts/slideLayout7.xml"/><Relationship Id="rId5" Type="http://schemas.openxmlformats.org/officeDocument/2006/relationships/hyperlink" Target="mailto:FSD.MEDESLPHA@dss.mo.gov" TargetMode="External"/><Relationship Id="rId4" Type="http://schemas.openxmlformats.org/officeDocument/2006/relationships/hyperlink" Target="mailto:FSD.MEDESCLINICS@dss.mo.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dwight.fine@dss.mo.gov" TargetMode="External"/><Relationship Id="rId2" Type="http://schemas.openxmlformats.org/officeDocument/2006/relationships/hyperlink" Target="mailto:FSD.MEDESUSERS@dss.mo.gov"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dss.mo.gov/encrypt.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mydss.mo.gov/"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2" Type="http://schemas.openxmlformats.org/officeDocument/2006/relationships/hyperlink" Target="mailto:FSD.MEDESUSERS@dss.mo.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dss.mo.gov/dss_map/" TargetMode="External"/><Relationship Id="rId2" Type="http://schemas.openxmlformats.org/officeDocument/2006/relationships/hyperlink" Target="http://www.mydss.mo.g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dss.mo.gov/dss_ma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MEDES </a:t>
            </a:r>
            <a:endParaRPr lang="en-US" dirty="0"/>
          </a:p>
        </p:txBody>
      </p:sp>
      <p:sp>
        <p:nvSpPr>
          <p:cNvPr id="3" name="Subtitle 2"/>
          <p:cNvSpPr>
            <a:spLocks noGrp="1"/>
          </p:cNvSpPr>
          <p:nvPr>
            <p:ph type="subTitle" idx="1"/>
          </p:nvPr>
        </p:nvSpPr>
        <p:spPr/>
        <p:txBody>
          <a:bodyPr>
            <a:normAutofit lnSpcReduction="10000"/>
          </a:bodyPr>
          <a:lstStyle/>
          <a:p>
            <a:r>
              <a:rPr lang="en-US" dirty="0" smtClean="0">
                <a:solidFill>
                  <a:srgbClr val="320E04"/>
                </a:solidFill>
              </a:rPr>
              <a:t>Background Information </a:t>
            </a:r>
            <a:r>
              <a:rPr lang="en-US" dirty="0" smtClean="0"/>
              <a:t>and Helpful Tips </a:t>
            </a:r>
          </a:p>
          <a:p>
            <a:endParaRPr lang="en-US" dirty="0" smtClean="0"/>
          </a:p>
          <a:p>
            <a:r>
              <a:rPr lang="en-US" dirty="0" smtClean="0">
                <a:solidFill>
                  <a:srgbClr val="2A6D7D"/>
                </a:solidFill>
              </a:rPr>
              <a:t>Missouri Eligibility Determination and Enrollment System (MEDES) </a:t>
            </a:r>
            <a:endParaRPr lang="en-US" dirty="0">
              <a:solidFill>
                <a:srgbClr val="2A6D7D"/>
              </a:solidFill>
            </a:endParaRPr>
          </a:p>
        </p:txBody>
      </p:sp>
      <p:sp>
        <p:nvSpPr>
          <p:cNvPr id="6" name="TextBox 5"/>
          <p:cNvSpPr txBox="1"/>
          <p:nvPr/>
        </p:nvSpPr>
        <p:spPr>
          <a:xfrm>
            <a:off x="3810000" y="5791200"/>
            <a:ext cx="4876800" cy="461665"/>
          </a:xfrm>
          <a:prstGeom prst="rect">
            <a:avLst/>
          </a:prstGeom>
          <a:noFill/>
        </p:spPr>
        <p:txBody>
          <a:bodyPr wrap="square" rtlCol="0">
            <a:spAutoFit/>
          </a:bodyPr>
          <a:lstStyle/>
          <a:p>
            <a:r>
              <a:rPr lang="en-US" sz="1200" b="1" dirty="0" smtClean="0"/>
              <a:t>Brian Kinkade, Director, Missouri Department of Social Services</a:t>
            </a:r>
          </a:p>
          <a:p>
            <a:r>
              <a:rPr lang="en-US" sz="1200" b="1" dirty="0" smtClean="0"/>
              <a:t>Julie Gibson, Director, Missouri Family Support Division</a:t>
            </a:r>
            <a:endParaRPr lang="en-US" sz="1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300" y="3581400"/>
            <a:ext cx="3314700" cy="22098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“What Other Benefits Do I Qualify For?” </a:t>
            </a:r>
            <a:r>
              <a:rPr lang="en-US" sz="4000" dirty="0" smtClean="0"/>
              <a:t>Pre-Eligibility Tool</a:t>
            </a:r>
            <a:endParaRPr lang="en-US" sz="4000" dirty="0"/>
          </a:p>
        </p:txBody>
      </p:sp>
      <p:sp>
        <p:nvSpPr>
          <p:cNvPr id="6" name="Slide Number Placeholder 5"/>
          <p:cNvSpPr>
            <a:spLocks noGrp="1"/>
          </p:cNvSpPr>
          <p:nvPr>
            <p:ph type="sldNum" sz="quarter" idx="12"/>
          </p:nvPr>
        </p:nvSpPr>
        <p:spPr/>
        <p:txBody>
          <a:bodyPr/>
          <a:lstStyle/>
          <a:p>
            <a:fld id="{143CEE1B-CD99-4D42-B266-772A55959D4B}" type="slidenum">
              <a:rPr lang="en-US" smtClean="0"/>
              <a:pPr/>
              <a:t>10</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3177" y="1752600"/>
            <a:ext cx="7264553" cy="46482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605" y="1828800"/>
            <a:ext cx="7704146" cy="4432005"/>
          </a:xfrm>
          <a:prstGeom prst="rect">
            <a:avLst/>
          </a:prstGeom>
        </p:spPr>
      </p:pic>
      <p:sp>
        <p:nvSpPr>
          <p:cNvPr id="3" name="Footer Placeholder 2"/>
          <p:cNvSpPr>
            <a:spLocks noGrp="1"/>
          </p:cNvSpPr>
          <p:nvPr>
            <p:ph type="ftr" sz="quarter" idx="11"/>
          </p:nvPr>
        </p:nvSpPr>
        <p:spPr/>
        <p:txBody>
          <a:bodyPr/>
          <a:lstStyle/>
          <a:p>
            <a:pPr algn="r"/>
            <a:r>
              <a:rPr lang="en-US" dirty="0" smtClean="0"/>
              <a:t>Julie Gibson</a:t>
            </a:r>
            <a:endParaRPr lang="en-US" dirty="0"/>
          </a:p>
        </p:txBody>
      </p:sp>
    </p:spTree>
    <p:extLst>
      <p:ext uri="{BB962C8B-B14F-4D97-AF65-F5344CB8AC3E}">
        <p14:creationId xmlns:p14="http://schemas.microsoft.com/office/powerpoint/2010/main" val="58183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900" b="0" dirty="0" smtClean="0">
                <a:solidFill>
                  <a:srgbClr val="572314"/>
                </a:solidFill>
                <a:effectLst>
                  <a:outerShdw blurRad="38100" dist="38100" dir="2700000" algn="tl">
                    <a:srgbClr val="000000">
                      <a:alpha val="43137"/>
                    </a:srgbClr>
                  </a:outerShdw>
                </a:effectLst>
              </a:rPr>
              <a:t>Authorized Representative</a:t>
            </a:r>
            <a:endParaRPr lang="en-US" sz="3900" b="0" dirty="0">
              <a:solidFill>
                <a:srgbClr val="572314"/>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2514600" y="4114800"/>
            <a:ext cx="6400800" cy="1509712"/>
          </a:xfrm>
        </p:spPr>
        <p:txBody>
          <a:bodyPr/>
          <a:lstStyle/>
          <a:p>
            <a:pPr marL="457200" indent="-457200">
              <a:buFont typeface="+mj-lt"/>
              <a:buAutoNum type="arabicPeriod"/>
            </a:pPr>
            <a:r>
              <a:rPr lang="en-US" dirty="0" smtClean="0"/>
              <a:t>Submit Applications</a:t>
            </a:r>
          </a:p>
          <a:p>
            <a:pPr marL="457200" indent="-457200">
              <a:buFont typeface="+mj-lt"/>
              <a:buAutoNum type="arabicPeriod"/>
            </a:pPr>
            <a:r>
              <a:rPr lang="en-US" dirty="0" smtClean="0"/>
              <a:t>Track Applications</a:t>
            </a:r>
          </a:p>
          <a:p>
            <a:pPr marL="457200" indent="-457200">
              <a:buFont typeface="+mj-lt"/>
              <a:buAutoNum type="arabicPeriod"/>
            </a:pPr>
            <a:r>
              <a:rPr lang="en-US" dirty="0" smtClean="0"/>
              <a:t>Submit Supporting Documentation</a:t>
            </a:r>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2" name="Slide Number Placeholder 1"/>
          <p:cNvSpPr>
            <a:spLocks noGrp="1"/>
          </p:cNvSpPr>
          <p:nvPr>
            <p:ph type="sldNum" sz="quarter" idx="12"/>
          </p:nvPr>
        </p:nvSpPr>
        <p:spPr/>
        <p:txBody>
          <a:bodyPr/>
          <a:lstStyle/>
          <a:p>
            <a:fld id="{143CEE1B-CD99-4D42-B266-772A55959D4B}" type="slidenum">
              <a:rPr lang="en-US" smtClean="0"/>
              <a:pPr/>
              <a:t>11</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1706" y="496700"/>
            <a:ext cx="2505268" cy="1789300"/>
          </a:xfrm>
          <a:prstGeom prst="rect">
            <a:avLst/>
          </a:prstGeom>
          <a:effectLst>
            <a:softEdge rad="63500"/>
          </a:effectLst>
        </p:spPr>
      </p:pic>
      <p:sp>
        <p:nvSpPr>
          <p:cNvPr id="5" name="Footer Placeholder 4"/>
          <p:cNvSpPr>
            <a:spLocks noGrp="1"/>
          </p:cNvSpPr>
          <p:nvPr>
            <p:ph type="ftr" sz="quarter" idx="11"/>
          </p:nvPr>
        </p:nvSpPr>
        <p:spPr/>
        <p:txBody>
          <a:bodyPr/>
          <a:lstStyle/>
          <a:p>
            <a:pPr algn="r"/>
            <a:r>
              <a:rPr lang="en-US" dirty="0" smtClean="0"/>
              <a:t>Robin Gerstner</a:t>
            </a:r>
            <a:endParaRPr lang="en-US" dirty="0"/>
          </a:p>
        </p:txBody>
      </p:sp>
    </p:spTree>
    <p:extLst>
      <p:ext uri="{BB962C8B-B14F-4D97-AF65-F5344CB8AC3E}">
        <p14:creationId xmlns:p14="http://schemas.microsoft.com/office/powerpoint/2010/main" val="2749966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900" dirty="0">
                <a:solidFill>
                  <a:srgbClr val="572314"/>
                </a:solidFill>
              </a:rPr>
              <a:t>Authorized Representatives Can </a:t>
            </a:r>
            <a:r>
              <a:rPr lang="en-US" sz="3900" dirty="0" smtClean="0">
                <a:solidFill>
                  <a:srgbClr val="572314"/>
                </a:solidFill>
              </a:rPr>
              <a:t>Track </a:t>
            </a:r>
            <a:r>
              <a:rPr lang="en-US" sz="3900" dirty="0">
                <a:solidFill>
                  <a:srgbClr val="572314"/>
                </a:solidFill>
              </a:rPr>
              <a:t>Consumer Applications</a:t>
            </a:r>
          </a:p>
        </p:txBody>
      </p:sp>
      <p:sp>
        <p:nvSpPr>
          <p:cNvPr id="6" name="Content Placeholder 5"/>
          <p:cNvSpPr>
            <a:spLocks noGrp="1"/>
          </p:cNvSpPr>
          <p:nvPr>
            <p:ph idx="1"/>
          </p:nvPr>
        </p:nvSpPr>
        <p:spPr>
          <a:xfrm>
            <a:off x="1435608" y="1752600"/>
            <a:ext cx="7498080" cy="4648200"/>
          </a:xfrm>
        </p:spPr>
        <p:txBody>
          <a:bodyPr>
            <a:normAutofit fontScale="70000" lnSpcReduction="20000"/>
          </a:bodyPr>
          <a:lstStyle/>
          <a:p>
            <a:pPr marL="457200" indent="-457200"/>
            <a:r>
              <a:rPr lang="en-US" dirty="0">
                <a:solidFill>
                  <a:srgbClr val="320E04"/>
                </a:solidFill>
              </a:rPr>
              <a:t>Track your consumer’s on-line applications and check your client’s ACTIVE status using </a:t>
            </a:r>
            <a:r>
              <a:rPr lang="en-US" dirty="0" err="1" smtClean="0">
                <a:solidFill>
                  <a:srgbClr val="320E04"/>
                </a:solidFill>
              </a:rPr>
              <a:t>EMOmed</a:t>
            </a:r>
            <a:r>
              <a:rPr lang="en-US" dirty="0" smtClean="0">
                <a:solidFill>
                  <a:srgbClr val="320E04"/>
                </a:solidFill>
              </a:rPr>
              <a:t>, </a:t>
            </a:r>
            <a:r>
              <a:rPr lang="en-US" dirty="0">
                <a:solidFill>
                  <a:srgbClr val="320E04"/>
                </a:solidFill>
              </a:rPr>
              <a:t>MO </a:t>
            </a:r>
            <a:r>
              <a:rPr lang="en-US" dirty="0" err="1" smtClean="0">
                <a:solidFill>
                  <a:srgbClr val="320E04"/>
                </a:solidFill>
              </a:rPr>
              <a:t>HealthNet’s</a:t>
            </a:r>
            <a:r>
              <a:rPr lang="en-US" dirty="0" smtClean="0">
                <a:solidFill>
                  <a:srgbClr val="320E04"/>
                </a:solidFill>
              </a:rPr>
              <a:t> portal system</a:t>
            </a:r>
            <a:r>
              <a:rPr lang="en-US" dirty="0">
                <a:solidFill>
                  <a:srgbClr val="320E04"/>
                </a:solidFill>
              </a:rPr>
              <a:t>. </a:t>
            </a:r>
            <a:endParaRPr lang="en-US" dirty="0" smtClean="0">
              <a:solidFill>
                <a:srgbClr val="320E04"/>
              </a:solidFill>
            </a:endParaRPr>
          </a:p>
          <a:p>
            <a:pPr marL="457200" indent="-457200"/>
            <a:endParaRPr lang="en-US" dirty="0">
              <a:solidFill>
                <a:srgbClr val="320E04"/>
              </a:solidFill>
            </a:endParaRPr>
          </a:p>
          <a:p>
            <a:pPr marL="457200" indent="-457200"/>
            <a:r>
              <a:rPr lang="en-US" dirty="0">
                <a:solidFill>
                  <a:srgbClr val="320E04"/>
                </a:solidFill>
              </a:rPr>
              <a:t>Assisters working for Health Centers can register for </a:t>
            </a:r>
            <a:r>
              <a:rPr lang="en-US" dirty="0" err="1" smtClean="0">
                <a:solidFill>
                  <a:srgbClr val="320E04"/>
                </a:solidFill>
              </a:rPr>
              <a:t>EMOmed</a:t>
            </a:r>
            <a:r>
              <a:rPr lang="en-US" dirty="0" smtClean="0">
                <a:solidFill>
                  <a:srgbClr val="320E04"/>
                </a:solidFill>
              </a:rPr>
              <a:t> </a:t>
            </a:r>
            <a:r>
              <a:rPr lang="en-US" dirty="0">
                <a:solidFill>
                  <a:srgbClr val="320E04"/>
                </a:solidFill>
              </a:rPr>
              <a:t>using their Health Center’s NPI number</a:t>
            </a:r>
            <a:r>
              <a:rPr lang="en-US" dirty="0" smtClean="0">
                <a:solidFill>
                  <a:srgbClr val="320E04"/>
                </a:solidFill>
              </a:rPr>
              <a:t>.</a:t>
            </a:r>
          </a:p>
          <a:p>
            <a:pPr marL="457200" indent="-457200"/>
            <a:endParaRPr lang="en-US" dirty="0">
              <a:solidFill>
                <a:srgbClr val="320E04"/>
              </a:solidFill>
            </a:endParaRPr>
          </a:p>
          <a:p>
            <a:pPr marL="457200" indent="-457200"/>
            <a:r>
              <a:rPr lang="en-US" dirty="0">
                <a:solidFill>
                  <a:srgbClr val="320E04"/>
                </a:solidFill>
              </a:rPr>
              <a:t>Consumers fill out the Authorized Representative form </a:t>
            </a:r>
            <a:r>
              <a:rPr lang="en-US" b="1" dirty="0" smtClean="0">
                <a:solidFill>
                  <a:srgbClr val="2A6D7D"/>
                </a:solidFill>
              </a:rPr>
              <a:t>(IM-6AR)</a:t>
            </a:r>
            <a:r>
              <a:rPr lang="en-US" dirty="0" smtClean="0">
                <a:solidFill>
                  <a:srgbClr val="320E04"/>
                </a:solidFill>
              </a:rPr>
              <a:t>, </a:t>
            </a:r>
            <a:r>
              <a:rPr lang="en-US" dirty="0">
                <a:solidFill>
                  <a:srgbClr val="320E04"/>
                </a:solidFill>
              </a:rPr>
              <a:t>so assisters can advocate for them on-line and over the phone with FSD</a:t>
            </a:r>
            <a:r>
              <a:rPr lang="en-US" dirty="0" smtClean="0">
                <a:solidFill>
                  <a:srgbClr val="320E04"/>
                </a:solidFill>
              </a:rPr>
              <a:t>.</a:t>
            </a:r>
          </a:p>
          <a:p>
            <a:pPr marL="0" indent="0">
              <a:buNone/>
            </a:pPr>
            <a:endParaRPr lang="en-US" dirty="0">
              <a:solidFill>
                <a:srgbClr val="320E04"/>
              </a:solidFill>
            </a:endParaRPr>
          </a:p>
          <a:p>
            <a:pPr marL="457200" indent="-457200"/>
            <a:r>
              <a:rPr lang="en-US" dirty="0">
                <a:solidFill>
                  <a:srgbClr val="320E04"/>
                </a:solidFill>
              </a:rPr>
              <a:t>If your consumer’s application is pending for more than 30 </a:t>
            </a:r>
            <a:r>
              <a:rPr lang="en-US" dirty="0" smtClean="0">
                <a:solidFill>
                  <a:srgbClr val="320E04"/>
                </a:solidFill>
              </a:rPr>
              <a:t>days, </a:t>
            </a:r>
            <a:r>
              <a:rPr lang="en-US" dirty="0">
                <a:solidFill>
                  <a:srgbClr val="320E04"/>
                </a:solidFill>
              </a:rPr>
              <a:t>contact </a:t>
            </a:r>
            <a:r>
              <a:rPr lang="en-US" dirty="0" smtClean="0">
                <a:solidFill>
                  <a:srgbClr val="2A6D7D"/>
                </a:solidFill>
                <a:hlinkClick r:id="rId2"/>
              </a:rPr>
              <a:t>FSD.MEDES@dss.mo.gov</a:t>
            </a:r>
            <a:r>
              <a:rPr lang="en-US" dirty="0" smtClean="0">
                <a:solidFill>
                  <a:schemeClr val="accent2">
                    <a:lumMod val="75000"/>
                  </a:schemeClr>
                </a:solidFill>
              </a:rPr>
              <a:t>  </a:t>
            </a:r>
            <a:r>
              <a:rPr lang="en-US" dirty="0" smtClean="0"/>
              <a:t> </a:t>
            </a:r>
            <a:endParaRPr lang="en-US" sz="2800" dirty="0"/>
          </a:p>
          <a:p>
            <a:endParaRPr lang="en-US" dirty="0"/>
          </a:p>
        </p:txBody>
      </p:sp>
      <p:sp>
        <p:nvSpPr>
          <p:cNvPr id="2" name="Slide Number Placeholder 1"/>
          <p:cNvSpPr>
            <a:spLocks noGrp="1"/>
          </p:cNvSpPr>
          <p:nvPr>
            <p:ph type="sldNum" sz="quarter" idx="12"/>
          </p:nvPr>
        </p:nvSpPr>
        <p:spPr/>
        <p:txBody>
          <a:bodyPr/>
          <a:lstStyle/>
          <a:p>
            <a:fld id="{143CEE1B-CD99-4D42-B266-772A55959D4B}" type="slidenum">
              <a:rPr lang="en-US" smtClean="0"/>
              <a:pPr/>
              <a:t>12</a:t>
            </a:fld>
            <a:endParaRPr lang="en-US" dirty="0"/>
          </a:p>
        </p:txBody>
      </p:sp>
      <p:sp>
        <p:nvSpPr>
          <p:cNvPr id="3" name="Footer Placeholder 2"/>
          <p:cNvSpPr>
            <a:spLocks noGrp="1"/>
          </p:cNvSpPr>
          <p:nvPr>
            <p:ph type="ftr" sz="quarter" idx="11"/>
          </p:nvPr>
        </p:nvSpPr>
        <p:spPr/>
        <p:txBody>
          <a:bodyPr/>
          <a:lstStyle/>
          <a:p>
            <a:pPr algn="r"/>
            <a:r>
              <a:rPr lang="en-US" dirty="0"/>
              <a:t>Robin Gerstner</a:t>
            </a:r>
          </a:p>
        </p:txBody>
      </p:sp>
    </p:spTree>
    <p:extLst>
      <p:ext uri="{BB962C8B-B14F-4D97-AF65-F5344CB8AC3E}">
        <p14:creationId xmlns:p14="http://schemas.microsoft.com/office/powerpoint/2010/main" val="65964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304800"/>
            <a:ext cx="7498080" cy="1143000"/>
          </a:xfrm>
        </p:spPr>
        <p:txBody>
          <a:bodyPr>
            <a:noAutofit/>
          </a:bodyPr>
          <a:lstStyle/>
          <a:p>
            <a:r>
              <a:rPr lang="en-US" sz="3900" dirty="0" smtClean="0">
                <a:solidFill>
                  <a:srgbClr val="572314"/>
                </a:solidFill>
              </a:rPr>
              <a:t>Authorized Representative Forms</a:t>
            </a:r>
            <a:endParaRPr lang="en-US" sz="3900" dirty="0">
              <a:solidFill>
                <a:srgbClr val="572314"/>
              </a:solidFill>
            </a:endParaRPr>
          </a:p>
        </p:txBody>
      </p:sp>
      <p:sp>
        <p:nvSpPr>
          <p:cNvPr id="6" name="Content Placeholder 5"/>
          <p:cNvSpPr>
            <a:spLocks noGrp="1"/>
          </p:cNvSpPr>
          <p:nvPr>
            <p:ph idx="1"/>
          </p:nvPr>
        </p:nvSpPr>
        <p:spPr>
          <a:xfrm>
            <a:off x="1435608" y="1905000"/>
            <a:ext cx="7498080" cy="3505200"/>
          </a:xfrm>
        </p:spPr>
        <p:txBody>
          <a:bodyPr>
            <a:normAutofit fontScale="70000" lnSpcReduction="20000"/>
          </a:bodyPr>
          <a:lstStyle/>
          <a:p>
            <a:pPr marL="457200" indent="-457200"/>
            <a:r>
              <a:rPr lang="en-US" b="1" dirty="0" smtClean="0">
                <a:solidFill>
                  <a:srgbClr val="2A6D7D"/>
                </a:solidFill>
              </a:rPr>
              <a:t>IM-6AR:  </a:t>
            </a:r>
            <a:r>
              <a:rPr lang="en-US" dirty="0" smtClean="0">
                <a:solidFill>
                  <a:srgbClr val="320E04"/>
                </a:solidFill>
              </a:rPr>
              <a:t>The Authorized Representative form can be used to appoint an </a:t>
            </a:r>
            <a:r>
              <a:rPr lang="en-US" b="1" u="sng" dirty="0" smtClean="0">
                <a:solidFill>
                  <a:srgbClr val="320E04"/>
                </a:solidFill>
              </a:rPr>
              <a:t>individual</a:t>
            </a:r>
            <a:r>
              <a:rPr lang="en-US" dirty="0" smtClean="0">
                <a:solidFill>
                  <a:srgbClr val="320E04"/>
                </a:solidFill>
              </a:rPr>
              <a:t> or </a:t>
            </a:r>
            <a:r>
              <a:rPr lang="en-US" b="1" u="sng" dirty="0" smtClean="0">
                <a:solidFill>
                  <a:srgbClr val="320E04"/>
                </a:solidFill>
              </a:rPr>
              <a:t>organization</a:t>
            </a:r>
            <a:r>
              <a:rPr lang="en-US" dirty="0" smtClean="0">
                <a:solidFill>
                  <a:srgbClr val="320E04"/>
                </a:solidFill>
              </a:rPr>
              <a:t> to represent the customer.</a:t>
            </a:r>
          </a:p>
          <a:p>
            <a:pPr marL="420624" lvl="6" indent="0">
              <a:spcBef>
                <a:spcPts val="600"/>
              </a:spcBef>
              <a:buClr>
                <a:schemeClr val="accent1"/>
              </a:buClr>
              <a:buSzPct val="80000"/>
              <a:buNone/>
            </a:pPr>
            <a:r>
              <a:rPr lang="en-US" sz="2600" dirty="0">
                <a:hlinkClick r:id="rId2"/>
              </a:rPr>
              <a:t>http://dss.mo.gov/fsd/formsmanual/pdf/im-6ar.pdf</a:t>
            </a:r>
            <a:r>
              <a:rPr lang="en-US" sz="2600" dirty="0"/>
              <a:t> </a:t>
            </a:r>
            <a:endParaRPr lang="en-US" dirty="0" smtClean="0">
              <a:solidFill>
                <a:srgbClr val="320E04"/>
              </a:solidFill>
            </a:endParaRPr>
          </a:p>
          <a:p>
            <a:pPr marL="0" indent="0">
              <a:buNone/>
            </a:pPr>
            <a:endParaRPr lang="en-US" dirty="0">
              <a:solidFill>
                <a:srgbClr val="320E04"/>
              </a:solidFill>
            </a:endParaRPr>
          </a:p>
          <a:p>
            <a:pPr marL="457200" indent="-457200"/>
            <a:r>
              <a:rPr lang="en-US" b="1" dirty="0" smtClean="0">
                <a:solidFill>
                  <a:srgbClr val="2A6D7D"/>
                </a:solidFill>
              </a:rPr>
              <a:t>IM-6ARR:  </a:t>
            </a:r>
            <a:r>
              <a:rPr lang="en-US" dirty="0">
                <a:solidFill>
                  <a:srgbClr val="320E04"/>
                </a:solidFill>
              </a:rPr>
              <a:t>The Authorized Representative </a:t>
            </a:r>
            <a:r>
              <a:rPr lang="en-US" dirty="0" smtClean="0">
                <a:solidFill>
                  <a:srgbClr val="320E04"/>
                </a:solidFill>
              </a:rPr>
              <a:t>Revocation form is used </a:t>
            </a:r>
            <a:r>
              <a:rPr lang="en-US" dirty="0">
                <a:solidFill>
                  <a:srgbClr val="320E04"/>
                </a:solidFill>
              </a:rPr>
              <a:t>to </a:t>
            </a:r>
            <a:r>
              <a:rPr lang="en-US" b="1" u="sng" dirty="0" smtClean="0">
                <a:solidFill>
                  <a:srgbClr val="320E04"/>
                </a:solidFill>
              </a:rPr>
              <a:t>remove the appoint </a:t>
            </a:r>
            <a:r>
              <a:rPr lang="en-US" dirty="0">
                <a:solidFill>
                  <a:srgbClr val="320E04"/>
                </a:solidFill>
              </a:rPr>
              <a:t>an individual or organization </a:t>
            </a:r>
            <a:r>
              <a:rPr lang="en-US" dirty="0" smtClean="0">
                <a:solidFill>
                  <a:srgbClr val="320E04"/>
                </a:solidFill>
              </a:rPr>
              <a:t>from representing the customer.</a:t>
            </a:r>
          </a:p>
          <a:p>
            <a:pPr marL="420624" lvl="6" indent="0">
              <a:spcBef>
                <a:spcPts val="600"/>
              </a:spcBef>
              <a:buClr>
                <a:schemeClr val="accent1"/>
              </a:buClr>
              <a:buSzPct val="80000"/>
              <a:buNone/>
            </a:pPr>
            <a:r>
              <a:rPr lang="en-US" sz="2600" dirty="0">
                <a:hlinkClick r:id="rId3"/>
              </a:rPr>
              <a:t>http://dss.mo.gov/fsd/formsmanual/pdf/IM-6ARR-IM-Authorized-Representative-Revocation.pdf</a:t>
            </a:r>
            <a:r>
              <a:rPr lang="en-US" sz="2600" dirty="0"/>
              <a:t>  </a:t>
            </a:r>
          </a:p>
        </p:txBody>
      </p:sp>
      <p:sp>
        <p:nvSpPr>
          <p:cNvPr id="2" name="Slide Number Placeholder 1"/>
          <p:cNvSpPr>
            <a:spLocks noGrp="1"/>
          </p:cNvSpPr>
          <p:nvPr>
            <p:ph type="sldNum" sz="quarter" idx="12"/>
          </p:nvPr>
        </p:nvSpPr>
        <p:spPr/>
        <p:txBody>
          <a:bodyPr/>
          <a:lstStyle/>
          <a:p>
            <a:fld id="{143CEE1B-CD99-4D42-B266-772A55959D4B}" type="slidenum">
              <a:rPr lang="en-US" smtClean="0"/>
              <a:pPr/>
              <a:t>13</a:t>
            </a:fld>
            <a:endParaRPr lang="en-US" dirty="0"/>
          </a:p>
        </p:txBody>
      </p:sp>
      <p:sp>
        <p:nvSpPr>
          <p:cNvPr id="3" name="Footer Placeholder 2"/>
          <p:cNvSpPr>
            <a:spLocks noGrp="1"/>
          </p:cNvSpPr>
          <p:nvPr>
            <p:ph type="ftr" sz="quarter" idx="11"/>
          </p:nvPr>
        </p:nvSpPr>
        <p:spPr/>
        <p:txBody>
          <a:bodyPr/>
          <a:lstStyle/>
          <a:p>
            <a:pPr algn="r"/>
            <a:r>
              <a:rPr lang="en-US" dirty="0"/>
              <a:t>Robin Gerstner</a:t>
            </a:r>
          </a:p>
        </p:txBody>
      </p:sp>
    </p:spTree>
    <p:extLst>
      <p:ext uri="{BB962C8B-B14F-4D97-AF65-F5344CB8AC3E}">
        <p14:creationId xmlns:p14="http://schemas.microsoft.com/office/powerpoint/2010/main" val="2673954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Supporting Documents Required </a:t>
            </a:r>
            <a:br>
              <a:rPr lang="en-US" smtClean="0"/>
            </a:br>
            <a:r>
              <a:rPr lang="en-US" smtClean="0"/>
              <a:t>(Verification and Evidence by FSD)</a:t>
            </a:r>
            <a:endParaRPr lang="en-US" dirty="0"/>
          </a:p>
        </p:txBody>
      </p:sp>
      <p:sp>
        <p:nvSpPr>
          <p:cNvPr id="4" name="Content Placeholder 3"/>
          <p:cNvSpPr>
            <a:spLocks noGrp="1"/>
          </p:cNvSpPr>
          <p:nvPr>
            <p:ph idx="1"/>
          </p:nvPr>
        </p:nvSpPr>
        <p:spPr>
          <a:xfrm>
            <a:off x="1295400" y="1752600"/>
            <a:ext cx="7638288" cy="4572000"/>
          </a:xfrm>
        </p:spPr>
        <p:txBody>
          <a:bodyPr>
            <a:normAutofit fontScale="55000" lnSpcReduction="20000"/>
          </a:bodyPr>
          <a:lstStyle/>
          <a:p>
            <a:pPr marL="82296" indent="0">
              <a:buNone/>
            </a:pPr>
            <a:r>
              <a:rPr lang="en-US" sz="4400" b="1" dirty="0" smtClean="0">
                <a:solidFill>
                  <a:srgbClr val="2A6D7D"/>
                </a:solidFill>
              </a:rPr>
              <a:t>Remember to scan and submit:</a:t>
            </a:r>
          </a:p>
          <a:p>
            <a:pPr marL="82296" indent="0">
              <a:buNone/>
            </a:pPr>
            <a:endParaRPr lang="en-US" sz="1500" b="1" dirty="0" smtClean="0"/>
          </a:p>
          <a:p>
            <a:r>
              <a:rPr lang="en-US" sz="3600" dirty="0" smtClean="0"/>
              <a:t>Driver’s License or government-issued photo ID of anyone over 17 years old in the household.</a:t>
            </a:r>
          </a:p>
          <a:p>
            <a:r>
              <a:rPr lang="en-US" sz="3600" dirty="0" smtClean="0"/>
              <a:t>Social Security number for anyone in the household. </a:t>
            </a:r>
          </a:p>
          <a:p>
            <a:r>
              <a:rPr lang="en-US" sz="3600" dirty="0" smtClean="0"/>
              <a:t>Birth Certificates for any children (under 18 yrs.) in the household (if born outside of Missouri).</a:t>
            </a:r>
          </a:p>
          <a:p>
            <a:r>
              <a:rPr lang="en-US" sz="3600" dirty="0" smtClean="0"/>
              <a:t>Permanent Resident Cards for legal immigrants (if applicable), or Certificate of Naturalization or Citizenship (if applicable)</a:t>
            </a:r>
          </a:p>
          <a:p>
            <a:r>
              <a:rPr lang="en-US" sz="3600" dirty="0" smtClean="0"/>
              <a:t>Income Verification:</a:t>
            </a:r>
          </a:p>
          <a:p>
            <a:pPr lvl="1"/>
            <a:r>
              <a:rPr lang="en-US" sz="2500" dirty="0" smtClean="0"/>
              <a:t>Self-employment:  Most recent federal income tax return, including Schedule C.</a:t>
            </a:r>
          </a:p>
          <a:p>
            <a:pPr lvl="1"/>
            <a:r>
              <a:rPr lang="en-US" sz="2500" dirty="0" smtClean="0"/>
              <a:t>Earned income:  Pay stubs for one month (five if paid weekly and three if paid biweekly).</a:t>
            </a:r>
          </a:p>
          <a:p>
            <a:pPr lvl="1"/>
            <a:r>
              <a:rPr lang="en-US" sz="2500" dirty="0" smtClean="0"/>
              <a:t>If Unemployed:  Denial letter from Dept. of Unemployment, or a form (IM-12) filled out by last employer.</a:t>
            </a:r>
          </a:p>
          <a:p>
            <a:pPr lvl="1"/>
            <a:r>
              <a:rPr lang="en-US" sz="2500" dirty="0" smtClean="0"/>
              <a:t>If parent’s earned income makes children CHIP eligible:  Two insurance quotes (IM-5).</a:t>
            </a:r>
          </a:p>
        </p:txBody>
      </p:sp>
      <p:sp>
        <p:nvSpPr>
          <p:cNvPr id="3" name="Slide Number Placeholder 2"/>
          <p:cNvSpPr>
            <a:spLocks noGrp="1"/>
          </p:cNvSpPr>
          <p:nvPr>
            <p:ph type="sldNum" sz="quarter" idx="12"/>
          </p:nvPr>
        </p:nvSpPr>
        <p:spPr/>
        <p:txBody>
          <a:bodyPr/>
          <a:lstStyle/>
          <a:p>
            <a:fld id="{143CEE1B-CD99-4D42-B266-772A55959D4B}" type="slidenum">
              <a:rPr lang="en-US" smtClean="0"/>
              <a:pPr/>
              <a:t>14</a:t>
            </a:fld>
            <a:endParaRPr lang="en-US" dirty="0"/>
          </a:p>
        </p:txBody>
      </p:sp>
      <p:sp>
        <p:nvSpPr>
          <p:cNvPr id="5" name="Footer Placeholder 4"/>
          <p:cNvSpPr>
            <a:spLocks noGrp="1"/>
          </p:cNvSpPr>
          <p:nvPr>
            <p:ph type="ftr" sz="quarter" idx="11"/>
          </p:nvPr>
        </p:nvSpPr>
        <p:spPr/>
        <p:txBody>
          <a:bodyPr/>
          <a:lstStyle/>
          <a:p>
            <a:pPr algn="r"/>
            <a:r>
              <a:rPr lang="en-US" dirty="0"/>
              <a:t>Robin Gerstner</a:t>
            </a:r>
          </a:p>
        </p:txBody>
      </p:sp>
    </p:spTree>
    <p:extLst>
      <p:ext uri="{BB962C8B-B14F-4D97-AF65-F5344CB8AC3E}">
        <p14:creationId xmlns:p14="http://schemas.microsoft.com/office/powerpoint/2010/main" val="2716530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Supporting Documents Required </a:t>
            </a:r>
            <a:br>
              <a:rPr lang="en-US" smtClean="0"/>
            </a:br>
            <a:r>
              <a:rPr lang="en-US" smtClean="0"/>
              <a:t>(Verification and Evidence by FSD)</a:t>
            </a:r>
            <a:endParaRPr lang="en-US" dirty="0"/>
          </a:p>
        </p:txBody>
      </p:sp>
      <p:sp>
        <p:nvSpPr>
          <p:cNvPr id="4" name="Content Placeholder 3"/>
          <p:cNvSpPr>
            <a:spLocks noGrp="1"/>
          </p:cNvSpPr>
          <p:nvPr>
            <p:ph idx="1"/>
          </p:nvPr>
        </p:nvSpPr>
        <p:spPr>
          <a:xfrm>
            <a:off x="1435608" y="1905000"/>
            <a:ext cx="7498080" cy="3962400"/>
          </a:xfrm>
        </p:spPr>
        <p:txBody>
          <a:bodyPr>
            <a:normAutofit fontScale="62500" lnSpcReduction="20000"/>
          </a:bodyPr>
          <a:lstStyle/>
          <a:p>
            <a:r>
              <a:rPr lang="en-US" b="1" dirty="0" smtClean="0"/>
              <a:t>Always Try to Scan/Send Everything at Once.  </a:t>
            </a:r>
          </a:p>
          <a:p>
            <a:pPr lvl="1"/>
            <a:r>
              <a:rPr lang="en-US" dirty="0" smtClean="0"/>
              <a:t>If </a:t>
            </a:r>
            <a:r>
              <a:rPr lang="en-US" dirty="0"/>
              <a:t>you must send separately, </a:t>
            </a:r>
            <a:r>
              <a:rPr lang="en-US" u="sng" dirty="0"/>
              <a:t>always include the cover page and first page of the application</a:t>
            </a:r>
            <a:r>
              <a:rPr lang="en-US" dirty="0"/>
              <a:t>.  </a:t>
            </a:r>
          </a:p>
          <a:p>
            <a:endParaRPr lang="en-US" dirty="0"/>
          </a:p>
          <a:p>
            <a:r>
              <a:rPr lang="en-US" b="1" dirty="0" smtClean="0"/>
              <a:t>Acting </a:t>
            </a:r>
            <a:r>
              <a:rPr lang="en-US" b="1" dirty="0"/>
              <a:t>As Your Own Authorized Representative </a:t>
            </a:r>
            <a:r>
              <a:rPr lang="en-US" b="1" dirty="0" smtClean="0">
                <a:solidFill>
                  <a:srgbClr val="2A6D7D"/>
                </a:solidFill>
              </a:rPr>
              <a:t>(IM-6AR)</a:t>
            </a:r>
            <a:r>
              <a:rPr lang="en-US" dirty="0" smtClean="0">
                <a:solidFill>
                  <a:srgbClr val="2A6D7D"/>
                </a:solidFill>
              </a:rPr>
              <a:t> </a:t>
            </a:r>
          </a:p>
          <a:p>
            <a:pPr marL="356616" lvl="1" indent="0">
              <a:buNone/>
            </a:pPr>
            <a:r>
              <a:rPr lang="en-US" dirty="0" smtClean="0"/>
              <a:t>Electronically </a:t>
            </a:r>
            <a:r>
              <a:rPr lang="en-US" dirty="0"/>
              <a:t>fill in all of the designated sections with:  </a:t>
            </a:r>
            <a:endParaRPr lang="en-US" dirty="0" smtClean="0"/>
          </a:p>
          <a:p>
            <a:pPr lvl="1"/>
            <a:r>
              <a:rPr lang="en-US" dirty="0" smtClean="0"/>
              <a:t>Your </a:t>
            </a:r>
            <a:r>
              <a:rPr lang="en-US" dirty="0"/>
              <a:t>name, Phone &amp; Address.  </a:t>
            </a:r>
            <a:endParaRPr lang="en-US" dirty="0" smtClean="0"/>
          </a:p>
          <a:p>
            <a:pPr lvl="1"/>
            <a:r>
              <a:rPr lang="en-US" b="1" dirty="0" smtClean="0"/>
              <a:t>CHECK</a:t>
            </a:r>
            <a:r>
              <a:rPr lang="en-US" b="1" dirty="0"/>
              <a:t>:  </a:t>
            </a:r>
            <a:r>
              <a:rPr lang="en-US" dirty="0"/>
              <a:t>YES and APPLICATION.  You are acting as an Authorized </a:t>
            </a:r>
            <a:r>
              <a:rPr lang="en-US" dirty="0" smtClean="0"/>
              <a:t>Representative for </a:t>
            </a:r>
            <a:r>
              <a:rPr lang="en-US" dirty="0"/>
              <a:t>THIS application ONLY. </a:t>
            </a:r>
            <a:endParaRPr lang="en-US" dirty="0" smtClean="0"/>
          </a:p>
          <a:p>
            <a:pPr lvl="1"/>
            <a:r>
              <a:rPr lang="en-US" dirty="0"/>
              <a:t>F</a:t>
            </a:r>
            <a:r>
              <a:rPr lang="en-US" dirty="0" smtClean="0"/>
              <a:t>ill </a:t>
            </a:r>
            <a:r>
              <a:rPr lang="en-US" dirty="0"/>
              <a:t>out the bottom of the form with Name, Address, and Phone. </a:t>
            </a:r>
          </a:p>
          <a:p>
            <a:pPr marL="82296" indent="0">
              <a:buNone/>
            </a:pPr>
            <a:endParaRPr lang="en-US" b="1" dirty="0"/>
          </a:p>
          <a:p>
            <a:r>
              <a:rPr lang="en-US" b="1" dirty="0"/>
              <a:t>Your Name will be used to apply for </a:t>
            </a:r>
            <a:r>
              <a:rPr lang="en-US" b="1" dirty="0" smtClean="0"/>
              <a:t>benefits</a:t>
            </a:r>
            <a:r>
              <a:rPr lang="en-US" dirty="0" smtClean="0"/>
              <a:t>, </a:t>
            </a:r>
            <a:r>
              <a:rPr lang="en-US" dirty="0"/>
              <a:t>and YOU will sign your name at the end of the Application</a:t>
            </a:r>
            <a:r>
              <a:rPr lang="en-US" dirty="0" smtClean="0"/>
              <a:t>.</a:t>
            </a:r>
          </a:p>
          <a:p>
            <a:pPr marL="82296" indent="0">
              <a:buNone/>
            </a:pPr>
            <a:endParaRPr lang="en-US" dirty="0"/>
          </a:p>
        </p:txBody>
      </p:sp>
      <p:sp>
        <p:nvSpPr>
          <p:cNvPr id="3" name="Slide Number Placeholder 2"/>
          <p:cNvSpPr>
            <a:spLocks noGrp="1"/>
          </p:cNvSpPr>
          <p:nvPr>
            <p:ph type="sldNum" sz="quarter" idx="12"/>
          </p:nvPr>
        </p:nvSpPr>
        <p:spPr/>
        <p:txBody>
          <a:bodyPr/>
          <a:lstStyle/>
          <a:p>
            <a:fld id="{143CEE1B-CD99-4D42-B266-772A55959D4B}" type="slidenum">
              <a:rPr lang="en-US" smtClean="0"/>
              <a:pPr/>
              <a:t>15</a:t>
            </a:fld>
            <a:endParaRPr lang="en-US" dirty="0"/>
          </a:p>
        </p:txBody>
      </p:sp>
      <p:sp>
        <p:nvSpPr>
          <p:cNvPr id="2" name="Footer Placeholder 1"/>
          <p:cNvSpPr>
            <a:spLocks noGrp="1"/>
          </p:cNvSpPr>
          <p:nvPr>
            <p:ph type="ftr" sz="quarter" idx="11"/>
          </p:nvPr>
        </p:nvSpPr>
        <p:spPr/>
        <p:txBody>
          <a:bodyPr/>
          <a:lstStyle/>
          <a:p>
            <a:pPr algn="r"/>
            <a:r>
              <a:rPr lang="en-US" dirty="0"/>
              <a:t>Robin Gerstner</a:t>
            </a:r>
          </a:p>
        </p:txBody>
      </p:sp>
    </p:spTree>
    <p:extLst>
      <p:ext uri="{BB962C8B-B14F-4D97-AF65-F5344CB8AC3E}">
        <p14:creationId xmlns:p14="http://schemas.microsoft.com/office/powerpoint/2010/main" val="2099053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When Serving as an Authorized Representative</a:t>
            </a:r>
            <a:endParaRPr lang="en-US" dirty="0"/>
          </a:p>
        </p:txBody>
      </p:sp>
      <p:sp>
        <p:nvSpPr>
          <p:cNvPr id="4" name="Content Placeholder 3"/>
          <p:cNvSpPr>
            <a:spLocks noGrp="1"/>
          </p:cNvSpPr>
          <p:nvPr>
            <p:ph idx="1"/>
          </p:nvPr>
        </p:nvSpPr>
        <p:spPr>
          <a:xfrm>
            <a:off x="1435608" y="1752600"/>
            <a:ext cx="7498080" cy="4419600"/>
          </a:xfrm>
        </p:spPr>
        <p:txBody>
          <a:bodyPr>
            <a:normAutofit fontScale="70000" lnSpcReduction="20000"/>
          </a:bodyPr>
          <a:lstStyle/>
          <a:p>
            <a:r>
              <a:rPr lang="en-US" dirty="0" smtClean="0"/>
              <a:t>Access consumer’s information on </a:t>
            </a:r>
            <a:r>
              <a:rPr lang="en-US" b="1" dirty="0" err="1" smtClean="0"/>
              <a:t>EMOmed</a:t>
            </a:r>
            <a:r>
              <a:rPr lang="en-US" dirty="0" smtClean="0"/>
              <a:t>, using name, date of birth or DCN #.</a:t>
            </a:r>
          </a:p>
          <a:p>
            <a:endParaRPr lang="en-US" dirty="0" smtClean="0"/>
          </a:p>
          <a:p>
            <a:r>
              <a:rPr lang="en-US" dirty="0" smtClean="0"/>
              <a:t>Verify consumer’s </a:t>
            </a:r>
            <a:r>
              <a:rPr lang="en-US" b="1" dirty="0" smtClean="0"/>
              <a:t>DCN #</a:t>
            </a:r>
            <a:r>
              <a:rPr lang="en-US" dirty="0" smtClean="0"/>
              <a:t>.</a:t>
            </a:r>
          </a:p>
          <a:p>
            <a:endParaRPr lang="en-US" dirty="0" smtClean="0"/>
          </a:p>
          <a:p>
            <a:r>
              <a:rPr lang="en-US" dirty="0" smtClean="0"/>
              <a:t>Verify Consumer’s </a:t>
            </a:r>
            <a:r>
              <a:rPr lang="en-US" b="1" dirty="0" smtClean="0"/>
              <a:t>Address</a:t>
            </a:r>
            <a:r>
              <a:rPr lang="en-US" dirty="0" smtClean="0"/>
              <a:t>. </a:t>
            </a:r>
            <a:r>
              <a:rPr lang="en-US" dirty="0"/>
              <a:t>I</a:t>
            </a:r>
            <a:r>
              <a:rPr lang="en-US" dirty="0" smtClean="0"/>
              <a:t>f incorrect, file a Change of Address form.</a:t>
            </a:r>
          </a:p>
          <a:p>
            <a:pPr marL="82296" indent="0">
              <a:buNone/>
            </a:pPr>
            <a:endParaRPr lang="en-US" dirty="0" smtClean="0"/>
          </a:p>
          <a:p>
            <a:r>
              <a:rPr lang="en-US" dirty="0" smtClean="0"/>
              <a:t>Verify </a:t>
            </a:r>
            <a:r>
              <a:rPr lang="en-US" b="1" dirty="0" smtClean="0"/>
              <a:t>ACTIVE</a:t>
            </a:r>
            <a:r>
              <a:rPr lang="en-US" dirty="0" smtClean="0"/>
              <a:t> status.</a:t>
            </a:r>
          </a:p>
          <a:p>
            <a:pPr marL="82296" indent="0">
              <a:buNone/>
            </a:pPr>
            <a:endParaRPr lang="en-US" i="1" u="sng" dirty="0" smtClean="0"/>
          </a:p>
          <a:p>
            <a:r>
              <a:rPr lang="en-US" dirty="0" smtClean="0"/>
              <a:t>If status is </a:t>
            </a:r>
            <a:r>
              <a:rPr lang="en-US" b="1" dirty="0" smtClean="0"/>
              <a:t>Active</a:t>
            </a:r>
            <a:r>
              <a:rPr lang="en-US" dirty="0" smtClean="0"/>
              <a:t>, and consumer has not designated a </a:t>
            </a:r>
            <a:r>
              <a:rPr lang="en-US" b="1" dirty="0" smtClean="0"/>
              <a:t>Managed Care Provider</a:t>
            </a:r>
            <a:r>
              <a:rPr lang="en-US" dirty="0" smtClean="0"/>
              <a:t>, help them call </a:t>
            </a:r>
            <a:r>
              <a:rPr lang="en-US" b="1" dirty="0" smtClean="0">
                <a:solidFill>
                  <a:schemeClr val="accent1">
                    <a:lumMod val="75000"/>
                  </a:schemeClr>
                </a:solidFill>
              </a:rPr>
              <a:t>1-800-348-6627</a:t>
            </a:r>
            <a:r>
              <a:rPr lang="en-US" dirty="0" smtClean="0"/>
              <a:t> and select number one.</a:t>
            </a:r>
          </a:p>
        </p:txBody>
      </p:sp>
      <p:sp>
        <p:nvSpPr>
          <p:cNvPr id="3" name="Slide Number Placeholder 2"/>
          <p:cNvSpPr>
            <a:spLocks noGrp="1"/>
          </p:cNvSpPr>
          <p:nvPr>
            <p:ph type="sldNum" sz="quarter" idx="12"/>
          </p:nvPr>
        </p:nvSpPr>
        <p:spPr/>
        <p:txBody>
          <a:bodyPr/>
          <a:lstStyle/>
          <a:p>
            <a:fld id="{143CEE1B-CD99-4D42-B266-772A55959D4B}" type="slidenum">
              <a:rPr lang="en-US" smtClean="0"/>
              <a:pPr/>
              <a:t>16</a:t>
            </a:fld>
            <a:endParaRPr lang="en-US" dirty="0"/>
          </a:p>
        </p:txBody>
      </p:sp>
      <p:sp>
        <p:nvSpPr>
          <p:cNvPr id="2" name="Footer Placeholder 1"/>
          <p:cNvSpPr>
            <a:spLocks noGrp="1"/>
          </p:cNvSpPr>
          <p:nvPr>
            <p:ph type="ftr" sz="quarter" idx="11"/>
          </p:nvPr>
        </p:nvSpPr>
        <p:spPr/>
        <p:txBody>
          <a:bodyPr/>
          <a:lstStyle/>
          <a:p>
            <a:pPr algn="r"/>
            <a:r>
              <a:rPr lang="en-US" dirty="0"/>
              <a:t>Robin Gerstner</a:t>
            </a:r>
          </a:p>
        </p:txBody>
      </p:sp>
    </p:spTree>
    <p:extLst>
      <p:ext uri="{BB962C8B-B14F-4D97-AF65-F5344CB8AC3E}">
        <p14:creationId xmlns:p14="http://schemas.microsoft.com/office/powerpoint/2010/main" val="1368841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Social Security Documentation</a:t>
            </a:r>
            <a:endParaRPr lang="en-US" dirty="0"/>
          </a:p>
        </p:txBody>
      </p:sp>
      <p:sp>
        <p:nvSpPr>
          <p:cNvPr id="8" name="Content Placeholder 7"/>
          <p:cNvSpPr>
            <a:spLocks noGrp="1"/>
          </p:cNvSpPr>
          <p:nvPr>
            <p:ph idx="1"/>
          </p:nvPr>
        </p:nvSpPr>
        <p:spPr>
          <a:xfrm>
            <a:off x="1435608" y="1600200"/>
            <a:ext cx="7498080" cy="4648200"/>
          </a:xfrm>
        </p:spPr>
        <p:txBody>
          <a:bodyPr>
            <a:normAutofit fontScale="55000" lnSpcReduction="20000"/>
          </a:bodyPr>
          <a:lstStyle/>
          <a:p>
            <a:pPr marL="457200" indent="-457200"/>
            <a:r>
              <a:rPr lang="en-US" dirty="0"/>
              <a:t>A Social Security number is recommended, </a:t>
            </a:r>
            <a:r>
              <a:rPr lang="en-US" b="1" dirty="0"/>
              <a:t>but not required </a:t>
            </a:r>
            <a:r>
              <a:rPr lang="en-US" dirty="0"/>
              <a:t>for applying or gaining Medicaid coverage for parents or their children.</a:t>
            </a:r>
          </a:p>
          <a:p>
            <a:pPr marL="457200" indent="-457200"/>
            <a:endParaRPr lang="en-US" b="1" dirty="0"/>
          </a:p>
          <a:p>
            <a:pPr marL="457200" indent="-457200"/>
            <a:r>
              <a:rPr lang="en-US" b="1" dirty="0"/>
              <a:t>A parent can apply on behalf of their U.S. born child </a:t>
            </a:r>
            <a:r>
              <a:rPr lang="en-US" i="1" dirty="0"/>
              <a:t>even if the parent is undocumented. </a:t>
            </a:r>
            <a:r>
              <a:rPr lang="en-US" dirty="0"/>
              <a:t> </a:t>
            </a:r>
          </a:p>
          <a:p>
            <a:endParaRPr lang="en-US" dirty="0"/>
          </a:p>
          <a:p>
            <a:pPr marL="457200" indent="-457200"/>
            <a:r>
              <a:rPr lang="en-US" dirty="0"/>
              <a:t>A Social Security number </a:t>
            </a:r>
            <a:r>
              <a:rPr lang="en-US" b="1" dirty="0"/>
              <a:t>is required </a:t>
            </a:r>
            <a:r>
              <a:rPr lang="en-US" dirty="0"/>
              <a:t>to </a:t>
            </a:r>
            <a:r>
              <a:rPr lang="en-US" b="1" dirty="0"/>
              <a:t>maintain</a:t>
            </a:r>
            <a:r>
              <a:rPr lang="en-US" dirty="0"/>
              <a:t> Medicaid coverage.</a:t>
            </a:r>
          </a:p>
          <a:p>
            <a:endParaRPr lang="en-US" dirty="0"/>
          </a:p>
          <a:p>
            <a:pPr marL="457200" indent="-457200"/>
            <a:r>
              <a:rPr lang="en-US" dirty="0"/>
              <a:t>Consumers have </a:t>
            </a:r>
            <a:r>
              <a:rPr lang="en-US" b="1" dirty="0">
                <a:solidFill>
                  <a:srgbClr val="2A6D7D"/>
                </a:solidFill>
              </a:rPr>
              <a:t>90 days</a:t>
            </a:r>
            <a:r>
              <a:rPr lang="en-US" dirty="0">
                <a:solidFill>
                  <a:srgbClr val="2A6D7D"/>
                </a:solidFill>
              </a:rPr>
              <a:t> </a:t>
            </a:r>
            <a:r>
              <a:rPr lang="en-US" dirty="0"/>
              <a:t>to produce a Social Security number or a letter from </a:t>
            </a:r>
            <a:r>
              <a:rPr lang="en-US" dirty="0" smtClean="0"/>
              <a:t>SSA stating </a:t>
            </a:r>
            <a:r>
              <a:rPr lang="en-US" dirty="0"/>
              <a:t>they have applied and are waiting to receive their cards.  Failure to provide this information will result in </a:t>
            </a:r>
            <a:r>
              <a:rPr lang="en-US" b="1" dirty="0"/>
              <a:t>termination of benefits</a:t>
            </a:r>
            <a:r>
              <a:rPr lang="en-US" dirty="0" smtClean="0"/>
              <a:t>.</a:t>
            </a:r>
          </a:p>
          <a:p>
            <a:pPr marL="0" indent="0">
              <a:buNone/>
            </a:pPr>
            <a:endParaRPr lang="en-US" dirty="0"/>
          </a:p>
          <a:p>
            <a:pPr marL="457200" indent="-457200"/>
            <a:r>
              <a:rPr lang="en-US" dirty="0"/>
              <a:t>Uploading this letter </a:t>
            </a:r>
            <a:r>
              <a:rPr lang="en-US" b="1" dirty="0"/>
              <a:t>is sufficient </a:t>
            </a:r>
            <a:r>
              <a:rPr lang="en-US" dirty="0"/>
              <a:t>for keeping the coverage from being terminated</a:t>
            </a:r>
            <a:r>
              <a:rPr lang="en-US" dirty="0" smtClean="0"/>
              <a:t>.</a:t>
            </a:r>
            <a:endParaRPr lang="en-US" dirty="0"/>
          </a:p>
        </p:txBody>
      </p:sp>
      <p:sp>
        <p:nvSpPr>
          <p:cNvPr id="2" name="Slide Number Placeholder 1"/>
          <p:cNvSpPr>
            <a:spLocks noGrp="1"/>
          </p:cNvSpPr>
          <p:nvPr>
            <p:ph type="sldNum" sz="quarter" idx="12"/>
          </p:nvPr>
        </p:nvSpPr>
        <p:spPr/>
        <p:txBody>
          <a:bodyPr/>
          <a:lstStyle/>
          <a:p>
            <a:fld id="{143CEE1B-CD99-4D42-B266-772A55959D4B}" type="slidenum">
              <a:rPr lang="en-US" smtClean="0"/>
              <a:pPr/>
              <a:t>17</a:t>
            </a:fld>
            <a:endParaRPr lang="en-US" dirty="0"/>
          </a:p>
        </p:txBody>
      </p:sp>
      <p:sp>
        <p:nvSpPr>
          <p:cNvPr id="3" name="Footer Placeholder 2"/>
          <p:cNvSpPr>
            <a:spLocks noGrp="1"/>
          </p:cNvSpPr>
          <p:nvPr>
            <p:ph type="ftr" sz="quarter" idx="11"/>
          </p:nvPr>
        </p:nvSpPr>
        <p:spPr/>
        <p:txBody>
          <a:bodyPr/>
          <a:lstStyle/>
          <a:p>
            <a:pPr algn="r"/>
            <a:r>
              <a:rPr lang="en-US" dirty="0"/>
              <a:t>Robin Gerstner</a:t>
            </a:r>
          </a:p>
        </p:txBody>
      </p:sp>
    </p:spTree>
    <p:extLst>
      <p:ext uri="{BB962C8B-B14F-4D97-AF65-F5344CB8AC3E}">
        <p14:creationId xmlns:p14="http://schemas.microsoft.com/office/powerpoint/2010/main" val="3307060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Unique CHIP Issues</a:t>
            </a:r>
            <a:endParaRPr lang="en-US" dirty="0"/>
          </a:p>
        </p:txBody>
      </p:sp>
      <p:sp>
        <p:nvSpPr>
          <p:cNvPr id="8" name="Content Placeholder 7"/>
          <p:cNvSpPr>
            <a:spLocks noGrp="1"/>
          </p:cNvSpPr>
          <p:nvPr>
            <p:ph idx="1"/>
          </p:nvPr>
        </p:nvSpPr>
        <p:spPr>
          <a:xfrm>
            <a:off x="1435608" y="1447800"/>
            <a:ext cx="7498080" cy="4800600"/>
          </a:xfrm>
        </p:spPr>
        <p:txBody>
          <a:bodyPr>
            <a:normAutofit fontScale="47500" lnSpcReduction="20000"/>
          </a:bodyPr>
          <a:lstStyle/>
          <a:p>
            <a:pPr marL="82296" indent="0">
              <a:buNone/>
            </a:pPr>
            <a:r>
              <a:rPr lang="en-US" sz="4200" b="1" dirty="0">
                <a:solidFill>
                  <a:srgbClr val="2A6D7D"/>
                </a:solidFill>
              </a:rPr>
              <a:t>Children’s Health Insurance Program (CHIP</a:t>
            </a:r>
            <a:r>
              <a:rPr lang="en-US" sz="4200" b="1" dirty="0" smtClean="0">
                <a:solidFill>
                  <a:srgbClr val="2A6D7D"/>
                </a:solidFill>
              </a:rPr>
              <a:t>)</a:t>
            </a:r>
          </a:p>
          <a:p>
            <a:pPr marL="82296" indent="0">
              <a:buNone/>
            </a:pPr>
            <a:endParaRPr lang="en-US" sz="3800" dirty="0"/>
          </a:p>
          <a:p>
            <a:pPr marL="457200" indent="-457200"/>
            <a:r>
              <a:rPr lang="en-US" b="1" dirty="0"/>
              <a:t>CHIP monthly premium payment </a:t>
            </a:r>
            <a:r>
              <a:rPr lang="en-US" dirty="0"/>
              <a:t>is the same, regardless of </a:t>
            </a:r>
            <a:r>
              <a:rPr lang="en-US" dirty="0" smtClean="0"/>
              <a:t>the number </a:t>
            </a:r>
            <a:r>
              <a:rPr lang="en-US" dirty="0"/>
              <a:t>of children.   Example:  If the payment is $28, it is $28 a month, even if there are 3 children in the family. </a:t>
            </a:r>
            <a:r>
              <a:rPr lang="en-US" dirty="0" smtClean="0"/>
              <a:t> </a:t>
            </a:r>
            <a:r>
              <a:rPr lang="en-US" b="1" u="sng" dirty="0" smtClean="0"/>
              <a:t>It is NOT </a:t>
            </a:r>
            <a:r>
              <a:rPr lang="en-US" b="1" u="sng" dirty="0"/>
              <a:t>$28 per child</a:t>
            </a:r>
            <a:r>
              <a:rPr lang="en-US" b="1" dirty="0" smtClean="0"/>
              <a:t>.</a:t>
            </a:r>
          </a:p>
          <a:p>
            <a:pPr marL="457200" indent="-457200"/>
            <a:endParaRPr lang="en-US" b="1" dirty="0"/>
          </a:p>
          <a:p>
            <a:pPr marL="457200" indent="-457200"/>
            <a:r>
              <a:rPr lang="en-US" b="1" dirty="0"/>
              <a:t>If a premium is due, coverage will not commence until the premium is </a:t>
            </a:r>
            <a:r>
              <a:rPr lang="en-US" b="1" dirty="0" smtClean="0"/>
              <a:t>paid.</a:t>
            </a:r>
          </a:p>
          <a:p>
            <a:pPr marL="457200" indent="-457200"/>
            <a:endParaRPr lang="en-US" b="1" dirty="0"/>
          </a:p>
          <a:p>
            <a:pPr marL="457200" indent="-457200"/>
            <a:r>
              <a:rPr lang="en-US" b="1" dirty="0"/>
              <a:t>If you have questions, call the CHIP Payment Center:  </a:t>
            </a:r>
            <a:r>
              <a:rPr lang="en-US" b="1" dirty="0" smtClean="0"/>
              <a:t>1-877-888-2811</a:t>
            </a:r>
          </a:p>
          <a:p>
            <a:pPr marL="457200" indent="-457200"/>
            <a:endParaRPr lang="en-US" dirty="0"/>
          </a:p>
          <a:p>
            <a:pPr marL="457200" indent="-457200"/>
            <a:r>
              <a:rPr lang="en-US" b="1" dirty="0"/>
              <a:t>CHIP Payment </a:t>
            </a:r>
            <a:r>
              <a:rPr lang="en-US" b="1" dirty="0" smtClean="0"/>
              <a:t>Vouchers </a:t>
            </a:r>
            <a:r>
              <a:rPr lang="en-US" dirty="0" smtClean="0"/>
              <a:t>have </a:t>
            </a:r>
            <a:r>
              <a:rPr lang="en-US" dirty="0"/>
              <a:t>the </a:t>
            </a:r>
            <a:r>
              <a:rPr lang="en-US" u="sng" dirty="0"/>
              <a:t>payment voucher for the next month attached to the bottom</a:t>
            </a:r>
            <a:r>
              <a:rPr lang="en-US" dirty="0"/>
              <a:t>.  This </a:t>
            </a:r>
            <a:r>
              <a:rPr lang="en-US" dirty="0" smtClean="0"/>
              <a:t>eliminates </a:t>
            </a:r>
            <a:r>
              <a:rPr lang="en-US" dirty="0"/>
              <a:t>mailing out a voucher each and every month. </a:t>
            </a:r>
            <a:endParaRPr lang="en-US" dirty="0" smtClean="0"/>
          </a:p>
          <a:p>
            <a:pPr marL="0" indent="0" algn="ctr">
              <a:buNone/>
            </a:pPr>
            <a:r>
              <a:rPr lang="en-US" sz="3800" b="1" dirty="0" smtClean="0">
                <a:solidFill>
                  <a:schemeClr val="accent1">
                    <a:lumMod val="75000"/>
                  </a:schemeClr>
                </a:solidFill>
              </a:rPr>
              <a:t>Tell </a:t>
            </a:r>
            <a:r>
              <a:rPr lang="en-US" sz="3800" b="1" dirty="0">
                <a:solidFill>
                  <a:schemeClr val="accent1">
                    <a:lumMod val="75000"/>
                  </a:schemeClr>
                </a:solidFill>
              </a:rPr>
              <a:t>your clients!</a:t>
            </a:r>
            <a:endParaRPr lang="en-US" sz="3800" dirty="0">
              <a:solidFill>
                <a:schemeClr val="accent1">
                  <a:lumMod val="75000"/>
                </a:schemeClr>
              </a:solidFill>
            </a:endParaRPr>
          </a:p>
          <a:p>
            <a:pPr marL="82296" indent="0">
              <a:buNone/>
            </a:pPr>
            <a:endParaRPr lang="en-US" dirty="0"/>
          </a:p>
          <a:p>
            <a:pPr marL="82296" indent="0">
              <a:buNone/>
            </a:pPr>
            <a:r>
              <a:rPr lang="en-US" b="1" dirty="0" smtClean="0"/>
              <a:t>CHIP- ME Code </a:t>
            </a:r>
            <a:r>
              <a:rPr lang="en-US" b="1" dirty="0"/>
              <a:t>71, </a:t>
            </a:r>
            <a:r>
              <a:rPr lang="en-US" b="1" dirty="0" smtClean="0"/>
              <a:t>72:  No Premium CHIP Coverage.  </a:t>
            </a:r>
            <a:endParaRPr lang="en-US" dirty="0"/>
          </a:p>
          <a:p>
            <a:pPr marL="82296" indent="0">
              <a:buNone/>
            </a:pPr>
            <a:r>
              <a:rPr lang="en-US" b="1" dirty="0"/>
              <a:t> </a:t>
            </a:r>
            <a:endParaRPr lang="en-US" dirty="0"/>
          </a:p>
          <a:p>
            <a:pPr marL="82296" indent="0">
              <a:buNone/>
            </a:pPr>
            <a:r>
              <a:rPr lang="en-US" b="1" dirty="0"/>
              <a:t>CHIP-Coded 73, 74, 75</a:t>
            </a:r>
            <a:r>
              <a:rPr lang="en-US" b="1" dirty="0" smtClean="0"/>
              <a:t>:  Premium CHIP Coverage.   Will</a:t>
            </a:r>
            <a:r>
              <a:rPr lang="en-US" dirty="0" smtClean="0"/>
              <a:t> </a:t>
            </a:r>
            <a:r>
              <a:rPr lang="en-US" b="1" dirty="0"/>
              <a:t>close out </a:t>
            </a:r>
            <a:r>
              <a:rPr lang="en-US" dirty="0"/>
              <a:t>when non-payment reaches 90 days. Medicaid will quit mailing payment vouchers after 3 months, but the client’s Medicaid can be activated by a payment. </a:t>
            </a:r>
          </a:p>
        </p:txBody>
      </p:sp>
      <p:sp>
        <p:nvSpPr>
          <p:cNvPr id="3" name="Slide Number Placeholder 2"/>
          <p:cNvSpPr>
            <a:spLocks noGrp="1"/>
          </p:cNvSpPr>
          <p:nvPr>
            <p:ph type="sldNum" sz="quarter" idx="12"/>
          </p:nvPr>
        </p:nvSpPr>
        <p:spPr/>
        <p:txBody>
          <a:bodyPr/>
          <a:lstStyle/>
          <a:p>
            <a:fld id="{143CEE1B-CD99-4D42-B266-772A55959D4B}" type="slidenum">
              <a:rPr lang="en-US" smtClean="0"/>
              <a:pPr/>
              <a:t>18</a:t>
            </a:fld>
            <a:endParaRPr lang="en-US" dirty="0"/>
          </a:p>
        </p:txBody>
      </p:sp>
      <p:sp>
        <p:nvSpPr>
          <p:cNvPr id="2" name="Footer Placeholder 1"/>
          <p:cNvSpPr>
            <a:spLocks noGrp="1"/>
          </p:cNvSpPr>
          <p:nvPr>
            <p:ph type="ftr" sz="quarter" idx="11"/>
          </p:nvPr>
        </p:nvSpPr>
        <p:spPr/>
        <p:txBody>
          <a:bodyPr/>
          <a:lstStyle/>
          <a:p>
            <a:pPr algn="r"/>
            <a:r>
              <a:rPr lang="en-US" dirty="0"/>
              <a:t>Robin Gerstner</a:t>
            </a:r>
          </a:p>
        </p:txBody>
      </p:sp>
    </p:spTree>
    <p:extLst>
      <p:ext uri="{BB962C8B-B14F-4D97-AF65-F5344CB8AC3E}">
        <p14:creationId xmlns:p14="http://schemas.microsoft.com/office/powerpoint/2010/main" val="1595179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A Completed Packet Includes</a:t>
            </a:r>
            <a:endParaRPr lang="en-US" dirty="0"/>
          </a:p>
        </p:txBody>
      </p:sp>
      <p:sp>
        <p:nvSpPr>
          <p:cNvPr id="4" name="Content Placeholder 3"/>
          <p:cNvSpPr>
            <a:spLocks noGrp="1"/>
          </p:cNvSpPr>
          <p:nvPr>
            <p:ph idx="1"/>
          </p:nvPr>
        </p:nvSpPr>
        <p:spPr>
          <a:xfrm>
            <a:off x="1435608" y="1447800"/>
            <a:ext cx="7498080" cy="5181600"/>
          </a:xfrm>
        </p:spPr>
        <p:txBody>
          <a:bodyPr>
            <a:normAutofit fontScale="70000" lnSpcReduction="20000"/>
          </a:bodyPr>
          <a:lstStyle/>
          <a:p>
            <a:r>
              <a:rPr lang="en-US" b="1" dirty="0" smtClean="0">
                <a:solidFill>
                  <a:srgbClr val="2A6D7D"/>
                </a:solidFill>
              </a:rPr>
              <a:t>Verification Cover Sheet:  </a:t>
            </a:r>
            <a:r>
              <a:rPr lang="en-US" dirty="0" smtClean="0"/>
              <a:t>Mark if it is . . .</a:t>
            </a:r>
          </a:p>
          <a:p>
            <a:pPr marL="82296" indent="0">
              <a:buNone/>
            </a:pPr>
            <a:r>
              <a:rPr lang="en-US" dirty="0" smtClean="0"/>
              <a:t>	</a:t>
            </a:r>
            <a:r>
              <a:rPr lang="en-US" b="1" dirty="0" smtClean="0"/>
              <a:t>MHK</a:t>
            </a:r>
            <a:r>
              <a:rPr lang="en-US" dirty="0" smtClean="0"/>
              <a:t> - MO </a:t>
            </a:r>
            <a:r>
              <a:rPr lang="en-US" dirty="0" err="1" smtClean="0"/>
              <a:t>HealthNet</a:t>
            </a:r>
            <a:r>
              <a:rPr lang="en-US" dirty="0" smtClean="0"/>
              <a:t> for Kids</a:t>
            </a:r>
          </a:p>
          <a:p>
            <a:pPr marL="82296" indent="0">
              <a:buNone/>
            </a:pPr>
            <a:r>
              <a:rPr lang="en-US" dirty="0"/>
              <a:t>	</a:t>
            </a:r>
            <a:r>
              <a:rPr lang="en-US" b="1" dirty="0" smtClean="0"/>
              <a:t>MHF</a:t>
            </a:r>
            <a:r>
              <a:rPr lang="en-US" dirty="0" smtClean="0"/>
              <a:t> - MO </a:t>
            </a:r>
            <a:r>
              <a:rPr lang="en-US" dirty="0" err="1" smtClean="0"/>
              <a:t>HealthNet</a:t>
            </a:r>
            <a:r>
              <a:rPr lang="en-US" dirty="0" smtClean="0"/>
              <a:t> for Families</a:t>
            </a:r>
          </a:p>
          <a:p>
            <a:pPr marL="82296" indent="0">
              <a:buNone/>
            </a:pPr>
            <a:r>
              <a:rPr lang="en-US" dirty="0"/>
              <a:t>	</a:t>
            </a:r>
            <a:r>
              <a:rPr lang="en-US" b="1" dirty="0" smtClean="0"/>
              <a:t>MPW</a:t>
            </a:r>
            <a:r>
              <a:rPr lang="en-US" dirty="0" smtClean="0"/>
              <a:t> - Medicaid for Pregnant Women, or</a:t>
            </a:r>
          </a:p>
          <a:p>
            <a:pPr marL="82296" indent="0">
              <a:buNone/>
            </a:pPr>
            <a:r>
              <a:rPr lang="en-US" dirty="0" smtClean="0"/>
              <a:t>	</a:t>
            </a:r>
            <a:r>
              <a:rPr lang="en-US" b="1" dirty="0" smtClean="0"/>
              <a:t>UWHS</a:t>
            </a:r>
            <a:r>
              <a:rPr lang="en-US" dirty="0" smtClean="0"/>
              <a:t> - Uninsured Women’s Health Services.</a:t>
            </a:r>
          </a:p>
          <a:p>
            <a:pPr marL="82296" indent="0">
              <a:buNone/>
            </a:pPr>
            <a:endParaRPr lang="en-US" dirty="0" smtClean="0"/>
          </a:p>
          <a:p>
            <a:pPr lvl="0"/>
            <a:r>
              <a:rPr lang="en-US" dirty="0" smtClean="0"/>
              <a:t>First page of printed MO </a:t>
            </a:r>
            <a:r>
              <a:rPr lang="en-US" dirty="0" err="1" smtClean="0"/>
              <a:t>HealthNet</a:t>
            </a:r>
            <a:r>
              <a:rPr lang="en-US" dirty="0" smtClean="0"/>
              <a:t> application.</a:t>
            </a:r>
          </a:p>
          <a:p>
            <a:pPr marL="82296" lvl="0" indent="0">
              <a:buNone/>
            </a:pPr>
            <a:endParaRPr lang="en-US" dirty="0" smtClean="0"/>
          </a:p>
          <a:p>
            <a:pPr lvl="0"/>
            <a:r>
              <a:rPr lang="en-US" dirty="0" smtClean="0"/>
              <a:t>Authorized Representative Form.</a:t>
            </a:r>
          </a:p>
          <a:p>
            <a:pPr marL="82296" lvl="0" indent="0">
              <a:buNone/>
            </a:pPr>
            <a:endParaRPr lang="en-US" dirty="0" smtClean="0"/>
          </a:p>
          <a:p>
            <a:pPr lvl="0"/>
            <a:r>
              <a:rPr lang="en-US" dirty="0" smtClean="0"/>
              <a:t>MO </a:t>
            </a:r>
            <a:r>
              <a:rPr lang="en-US" dirty="0" err="1" smtClean="0"/>
              <a:t>HealthNet</a:t>
            </a:r>
            <a:r>
              <a:rPr lang="en-US" dirty="0" smtClean="0"/>
              <a:t> -Rights and Responsibilities </a:t>
            </a:r>
            <a:r>
              <a:rPr lang="en-US" b="1" dirty="0" smtClean="0"/>
              <a:t>Signed by Applicant.</a:t>
            </a:r>
          </a:p>
          <a:p>
            <a:pPr marL="82296" lvl="0" indent="0">
              <a:buNone/>
            </a:pPr>
            <a:endParaRPr lang="en-US" dirty="0" smtClean="0"/>
          </a:p>
          <a:p>
            <a:pPr lvl="0"/>
            <a:r>
              <a:rPr lang="en-US" dirty="0" smtClean="0"/>
              <a:t>ALL previously mentioned documentation needed to support the application.</a:t>
            </a:r>
          </a:p>
          <a:p>
            <a:endParaRPr lang="en-US" dirty="0"/>
          </a:p>
        </p:txBody>
      </p:sp>
      <p:sp>
        <p:nvSpPr>
          <p:cNvPr id="3" name="Slide Number Placeholder 2"/>
          <p:cNvSpPr>
            <a:spLocks noGrp="1"/>
          </p:cNvSpPr>
          <p:nvPr>
            <p:ph type="sldNum" sz="quarter" idx="12"/>
          </p:nvPr>
        </p:nvSpPr>
        <p:spPr/>
        <p:txBody>
          <a:bodyPr/>
          <a:lstStyle/>
          <a:p>
            <a:fld id="{143CEE1B-CD99-4D42-B266-772A55959D4B}" type="slidenum">
              <a:rPr lang="en-US" smtClean="0"/>
              <a:pPr/>
              <a:t>19</a:t>
            </a:fld>
            <a:endParaRPr lang="en-US" dirty="0"/>
          </a:p>
        </p:txBody>
      </p:sp>
      <p:sp>
        <p:nvSpPr>
          <p:cNvPr id="2" name="Footer Placeholder 1"/>
          <p:cNvSpPr>
            <a:spLocks noGrp="1"/>
          </p:cNvSpPr>
          <p:nvPr>
            <p:ph type="ftr" sz="quarter" idx="11"/>
          </p:nvPr>
        </p:nvSpPr>
        <p:spPr/>
        <p:txBody>
          <a:bodyPr/>
          <a:lstStyle/>
          <a:p>
            <a:pPr algn="r"/>
            <a:r>
              <a:rPr lang="en-US" dirty="0"/>
              <a:t>Robin Gerstner</a:t>
            </a:r>
          </a:p>
        </p:txBody>
      </p:sp>
    </p:spTree>
    <p:extLst>
      <p:ext uri="{BB962C8B-B14F-4D97-AF65-F5344CB8AC3E}">
        <p14:creationId xmlns:p14="http://schemas.microsoft.com/office/powerpoint/2010/main" val="2057665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Presenters</a:t>
            </a:r>
            <a:endParaRPr lang="en-US" dirty="0"/>
          </a:p>
        </p:txBody>
      </p:sp>
      <p:sp>
        <p:nvSpPr>
          <p:cNvPr id="9" name="Content Placeholder 8"/>
          <p:cNvSpPr>
            <a:spLocks noGrp="1"/>
          </p:cNvSpPr>
          <p:nvPr>
            <p:ph idx="1"/>
          </p:nvPr>
        </p:nvSpPr>
        <p:spPr>
          <a:xfrm>
            <a:off x="1435608" y="1905000"/>
            <a:ext cx="7498080" cy="4343400"/>
          </a:xfrm>
        </p:spPr>
        <p:txBody>
          <a:bodyPr>
            <a:normAutofit/>
          </a:bodyPr>
          <a:lstStyle/>
          <a:p>
            <a:pPr marL="342900" indent="-342900"/>
            <a:r>
              <a:rPr lang="en-US" sz="2400" dirty="0" smtClean="0">
                <a:solidFill>
                  <a:srgbClr val="320E04"/>
                </a:solidFill>
              </a:rPr>
              <a:t>Julie Gibson, Director</a:t>
            </a:r>
          </a:p>
          <a:p>
            <a:pPr marL="274320" lvl="1" indent="0">
              <a:buNone/>
            </a:pPr>
            <a:r>
              <a:rPr lang="en-US" sz="2000" dirty="0" smtClean="0">
                <a:solidFill>
                  <a:srgbClr val="320E04"/>
                </a:solidFill>
              </a:rPr>
              <a:t>Family Support Division, Missouri Department of Social Services</a:t>
            </a:r>
            <a:endParaRPr lang="en-US" sz="2000" dirty="0">
              <a:solidFill>
                <a:srgbClr val="320E04"/>
              </a:solidFill>
            </a:endParaRPr>
          </a:p>
          <a:p>
            <a:pPr marL="0" indent="0">
              <a:buNone/>
            </a:pPr>
            <a:endParaRPr lang="en-US" sz="2400" dirty="0">
              <a:solidFill>
                <a:srgbClr val="320E04"/>
              </a:solidFill>
            </a:endParaRPr>
          </a:p>
          <a:p>
            <a:pPr marL="342900" indent="-342900"/>
            <a:r>
              <a:rPr lang="en-US" sz="2400" dirty="0" smtClean="0">
                <a:solidFill>
                  <a:srgbClr val="320E04"/>
                </a:solidFill>
              </a:rPr>
              <a:t>Dwight Fine, MEDES Partner Coordinator</a:t>
            </a:r>
          </a:p>
          <a:p>
            <a:pPr marL="274320" lvl="1" indent="0">
              <a:buNone/>
            </a:pPr>
            <a:r>
              <a:rPr lang="en-US" sz="2000" dirty="0">
                <a:solidFill>
                  <a:srgbClr val="320E04"/>
                </a:solidFill>
              </a:rPr>
              <a:t>Family Support Division, Missouri Department of Social Services</a:t>
            </a:r>
          </a:p>
          <a:p>
            <a:pPr marL="342900" indent="-342900"/>
            <a:endParaRPr lang="en-US" sz="2400" dirty="0" smtClean="0">
              <a:solidFill>
                <a:srgbClr val="320E04"/>
              </a:solidFill>
            </a:endParaRPr>
          </a:p>
          <a:p>
            <a:pPr marL="342900" indent="-342900"/>
            <a:r>
              <a:rPr lang="en-US" sz="2400" dirty="0" smtClean="0">
                <a:solidFill>
                  <a:srgbClr val="320E04"/>
                </a:solidFill>
              </a:rPr>
              <a:t>Robin Gerstner, Certified Application Counselor</a:t>
            </a:r>
          </a:p>
          <a:p>
            <a:pPr marL="274320" lvl="1" indent="0">
              <a:buNone/>
            </a:pPr>
            <a:r>
              <a:rPr lang="en-US" sz="2000" dirty="0" smtClean="0">
                <a:solidFill>
                  <a:srgbClr val="320E04"/>
                </a:solidFill>
              </a:rPr>
              <a:t>Samuel U. Rodgers Health Center, Kansas City, Missouri</a:t>
            </a:r>
            <a:endParaRPr lang="en-US" sz="2000" dirty="0">
              <a:solidFill>
                <a:srgbClr val="320E04"/>
              </a:solidFill>
            </a:endParaRPr>
          </a:p>
        </p:txBody>
      </p:sp>
      <p:sp>
        <p:nvSpPr>
          <p:cNvPr id="2" name="Slide Number Placeholder 1"/>
          <p:cNvSpPr>
            <a:spLocks noGrp="1"/>
          </p:cNvSpPr>
          <p:nvPr>
            <p:ph type="sldNum" sz="quarter" idx="12"/>
          </p:nvPr>
        </p:nvSpPr>
        <p:spPr/>
        <p:txBody>
          <a:bodyPr/>
          <a:lstStyle/>
          <a:p>
            <a:fld id="{143CEE1B-CD99-4D42-B266-772A55959D4B}" type="slidenum">
              <a:rPr lang="en-US" smtClean="0"/>
              <a:pPr/>
              <a:t>2</a:t>
            </a:fld>
            <a:endParaRPr lang="en-US" dirty="0"/>
          </a:p>
        </p:txBody>
      </p:sp>
      <p:sp>
        <p:nvSpPr>
          <p:cNvPr id="3" name="Footer Placeholder 2"/>
          <p:cNvSpPr>
            <a:spLocks noGrp="1"/>
          </p:cNvSpPr>
          <p:nvPr>
            <p:ph type="ftr" sz="quarter" idx="11"/>
          </p:nvPr>
        </p:nvSpPr>
        <p:spPr/>
        <p:txBody>
          <a:bodyPr/>
          <a:lstStyle/>
          <a:p>
            <a:pPr algn="r"/>
            <a:r>
              <a:rPr lang="en-US" dirty="0" smtClean="0"/>
              <a:t>Julie Gibson</a:t>
            </a:r>
            <a:endParaRPr lang="en-US" dirty="0"/>
          </a:p>
        </p:txBody>
      </p:sp>
    </p:spTree>
    <p:extLst>
      <p:ext uri="{BB962C8B-B14F-4D97-AF65-F5344CB8AC3E}">
        <p14:creationId xmlns:p14="http://schemas.microsoft.com/office/powerpoint/2010/main" val="290654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Queue Management</a:t>
            </a:r>
            <a:endParaRPr lang="en-US" dirty="0"/>
          </a:p>
        </p:txBody>
      </p:sp>
      <p:sp>
        <p:nvSpPr>
          <p:cNvPr id="7" name="Text Placeholder 6"/>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fld id="{143CEE1B-CD99-4D42-B266-772A55959D4B}" type="slidenum">
              <a:rPr lang="en-US" smtClean="0"/>
              <a:pPr/>
              <a:t>20</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598" y="3962400"/>
            <a:ext cx="3581401" cy="2386722"/>
          </a:xfrm>
          <a:prstGeom prst="rect">
            <a:avLst/>
          </a:prstGeom>
          <a:effectLst>
            <a:softEdge rad="31750"/>
          </a:effectLst>
        </p:spPr>
      </p:pic>
      <p:sp>
        <p:nvSpPr>
          <p:cNvPr id="2" name="Footer Placeholder 1"/>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23131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QUEUE MANAGEMENT PROCESS</a:t>
            </a:r>
            <a:endParaRPr lang="en-US" dirty="0"/>
          </a:p>
        </p:txBody>
      </p:sp>
      <p:sp>
        <p:nvSpPr>
          <p:cNvPr id="4" name="Content Placeholder 3"/>
          <p:cNvSpPr>
            <a:spLocks noGrp="1"/>
          </p:cNvSpPr>
          <p:nvPr>
            <p:ph idx="1"/>
          </p:nvPr>
        </p:nvSpPr>
        <p:spPr>
          <a:xfrm>
            <a:off x="1435608" y="1676400"/>
            <a:ext cx="7498080" cy="3886200"/>
          </a:xfrm>
        </p:spPr>
        <p:txBody>
          <a:bodyPr>
            <a:normAutofit fontScale="85000" lnSpcReduction="10000"/>
          </a:bodyPr>
          <a:lstStyle/>
          <a:p>
            <a:pPr marL="82296" indent="0">
              <a:buNone/>
            </a:pPr>
            <a:r>
              <a:rPr lang="en-US" b="1" dirty="0" smtClean="0">
                <a:solidFill>
                  <a:srgbClr val="2A6D7D"/>
                </a:solidFill>
              </a:rPr>
              <a:t>Submission of Requests for Supporting Documentation</a:t>
            </a:r>
          </a:p>
          <a:p>
            <a:pPr marL="82296" indent="0">
              <a:buNone/>
            </a:pPr>
            <a:endParaRPr lang="en-US" dirty="0" smtClean="0"/>
          </a:p>
          <a:p>
            <a:pPr marL="82296" indent="0">
              <a:buNone/>
            </a:pPr>
            <a:r>
              <a:rPr lang="en-US" dirty="0" smtClean="0"/>
              <a:t>We established the following email accounts to use when submitting documentation to FSD MAGI Processing Centers.  </a:t>
            </a:r>
          </a:p>
          <a:p>
            <a:pPr marL="82296" indent="0">
              <a:buNone/>
            </a:pPr>
            <a:endParaRPr lang="en-US" dirty="0" smtClean="0"/>
          </a:p>
          <a:p>
            <a:pPr marL="82296" indent="0">
              <a:buNone/>
            </a:pPr>
            <a:r>
              <a:rPr lang="en-US" dirty="0" smtClean="0"/>
              <a:t>The email addresses channel your documentation to the appropriate queue to expedite processing.</a:t>
            </a:r>
          </a:p>
        </p:txBody>
      </p:sp>
      <p:sp>
        <p:nvSpPr>
          <p:cNvPr id="2" name="Slide Number Placeholder 1"/>
          <p:cNvSpPr>
            <a:spLocks noGrp="1"/>
          </p:cNvSpPr>
          <p:nvPr>
            <p:ph type="sldNum" sz="quarter" idx="12"/>
          </p:nvPr>
        </p:nvSpPr>
        <p:spPr/>
        <p:txBody>
          <a:bodyPr/>
          <a:lstStyle/>
          <a:p>
            <a:fld id="{143CEE1B-CD99-4D42-B266-772A55959D4B}" type="slidenum">
              <a:rPr lang="en-US" smtClean="0"/>
              <a:pPr/>
              <a:t>21</a:t>
            </a:fld>
            <a:endParaRPr lang="en-US" dirty="0"/>
          </a:p>
        </p:txBody>
      </p:sp>
      <p:sp>
        <p:nvSpPr>
          <p:cNvPr id="5" name="Footer Placeholder 4"/>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3725033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3CEE1B-CD99-4D42-B266-772A55959D4B}" type="slidenum">
              <a:rPr lang="en-US" smtClean="0"/>
              <a:pPr/>
              <a:t>22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22266808"/>
              </p:ext>
            </p:extLst>
          </p:nvPr>
        </p:nvGraphicFramePr>
        <p:xfrm>
          <a:off x="609600" y="152401"/>
          <a:ext cx="8305800" cy="6553200"/>
        </p:xfrm>
        <a:graphic>
          <a:graphicData uri="http://schemas.openxmlformats.org/drawingml/2006/table">
            <a:tbl>
              <a:tblPr firstRow="1" firstCol="1" bandRow="1">
                <a:tableStyleId>{FABFCF23-3B69-468F-B69F-88F6DE6A72F2}</a:tableStyleId>
              </a:tblPr>
              <a:tblGrid>
                <a:gridCol w="3079725"/>
                <a:gridCol w="5226075"/>
              </a:tblGrid>
              <a:tr h="219618">
                <a:tc>
                  <a:txBody>
                    <a:bodyPr/>
                    <a:lstStyle/>
                    <a:p>
                      <a:pPr marL="0" marR="0">
                        <a:lnSpc>
                          <a:spcPct val="115000"/>
                        </a:lnSpc>
                        <a:spcBef>
                          <a:spcPts val="0"/>
                        </a:spcBef>
                        <a:spcAft>
                          <a:spcPts val="0"/>
                        </a:spcAft>
                      </a:pPr>
                      <a:r>
                        <a:rPr lang="en-US" sz="1200" dirty="0">
                          <a:effectLst/>
                        </a:rPr>
                        <a:t>Contact Information</a:t>
                      </a:r>
                      <a:endParaRPr lang="en-US" sz="1200" dirty="0">
                        <a:effectLst/>
                        <a:latin typeface="Calibri"/>
                        <a:ea typeface="Calibri"/>
                        <a:cs typeface="Times New Roman"/>
                      </a:endParaRPr>
                    </a:p>
                  </a:txBody>
                  <a:tcPr marL="38089" marR="38089" marT="0" marB="0"/>
                </a:tc>
                <a:tc>
                  <a:txBody>
                    <a:bodyPr/>
                    <a:lstStyle/>
                    <a:p>
                      <a:pPr marL="0" marR="0">
                        <a:lnSpc>
                          <a:spcPct val="115000"/>
                        </a:lnSpc>
                        <a:spcBef>
                          <a:spcPts val="0"/>
                        </a:spcBef>
                        <a:spcAft>
                          <a:spcPts val="0"/>
                        </a:spcAft>
                      </a:pPr>
                      <a:r>
                        <a:rPr lang="en-US" sz="1200" dirty="0">
                          <a:effectLst/>
                        </a:rPr>
                        <a:t>Purpose</a:t>
                      </a:r>
                      <a:endParaRPr lang="en-US" sz="1200" dirty="0">
                        <a:effectLst/>
                        <a:latin typeface="Calibri"/>
                        <a:ea typeface="Calibri"/>
                        <a:cs typeface="Times New Roman"/>
                      </a:endParaRPr>
                    </a:p>
                  </a:txBody>
                  <a:tcPr marL="38089" marR="38089" marT="0" marB="0"/>
                </a:tc>
              </a:tr>
              <a:tr h="1581743">
                <a:tc>
                  <a:txBody>
                    <a:bodyPr/>
                    <a:lstStyle/>
                    <a:p>
                      <a:pPr marL="0" marR="0">
                        <a:lnSpc>
                          <a:spcPct val="115000"/>
                        </a:lnSpc>
                        <a:spcBef>
                          <a:spcPts val="0"/>
                        </a:spcBef>
                        <a:spcAft>
                          <a:spcPts val="0"/>
                        </a:spcAft>
                      </a:pPr>
                      <a:r>
                        <a:rPr lang="en-US" sz="1800" u="sng" dirty="0">
                          <a:effectLst/>
                          <a:hlinkClick r:id="rId2"/>
                        </a:rPr>
                        <a:t>FSD.MEDES@dss.mo.gov</a:t>
                      </a:r>
                      <a:endParaRPr lang="en-US" sz="1800" dirty="0">
                        <a:solidFill>
                          <a:schemeClr val="tx1"/>
                        </a:solidFill>
                        <a:effectLst/>
                        <a:latin typeface="Calibri"/>
                        <a:ea typeface="Calibri"/>
                        <a:cs typeface="Times New Roman"/>
                      </a:endParaRPr>
                    </a:p>
                  </a:txBody>
                  <a:tcPr marL="38089" marR="38089" marT="0" marB="0"/>
                </a:tc>
                <a:tc>
                  <a:txBody>
                    <a:bodyPr/>
                    <a:lstStyle/>
                    <a:p>
                      <a:pPr marL="0" marR="0">
                        <a:lnSpc>
                          <a:spcPct val="115000"/>
                        </a:lnSpc>
                        <a:spcBef>
                          <a:spcPts val="0"/>
                        </a:spcBef>
                        <a:spcAft>
                          <a:spcPts val="0"/>
                        </a:spcAft>
                      </a:pPr>
                      <a:r>
                        <a:rPr lang="en-US" sz="1200" dirty="0">
                          <a:effectLst/>
                        </a:rPr>
                        <a:t>To be used for to submit requests to the MEDES system for coverage for the following:  </a:t>
                      </a:r>
                    </a:p>
                    <a:p>
                      <a:pPr marL="342900" marR="0" lvl="0" indent="-342900">
                        <a:lnSpc>
                          <a:spcPct val="115000"/>
                        </a:lnSpc>
                        <a:spcBef>
                          <a:spcPts val="0"/>
                        </a:spcBef>
                        <a:spcAft>
                          <a:spcPts val="0"/>
                        </a:spcAft>
                        <a:buFont typeface="Symbol"/>
                        <a:buChar char=""/>
                      </a:pPr>
                      <a:r>
                        <a:rPr lang="en-US" sz="1200" dirty="0">
                          <a:effectLst/>
                        </a:rPr>
                        <a:t>Newborns; </a:t>
                      </a:r>
                    </a:p>
                    <a:p>
                      <a:pPr marL="342900" marR="0" lvl="0" indent="-342900">
                        <a:lnSpc>
                          <a:spcPct val="115000"/>
                        </a:lnSpc>
                        <a:spcBef>
                          <a:spcPts val="0"/>
                        </a:spcBef>
                        <a:spcAft>
                          <a:spcPts val="0"/>
                        </a:spcAft>
                        <a:buFont typeface="Symbol"/>
                        <a:buChar char=""/>
                      </a:pPr>
                      <a:r>
                        <a:rPr lang="en-US" sz="1200" dirty="0">
                          <a:effectLst/>
                        </a:rPr>
                        <a:t>Patients with emergency care requirements who need applications promptly processed; </a:t>
                      </a:r>
                    </a:p>
                    <a:p>
                      <a:pPr marL="342900" marR="0" lvl="0" indent="-342900">
                        <a:lnSpc>
                          <a:spcPct val="115000"/>
                        </a:lnSpc>
                        <a:spcBef>
                          <a:spcPts val="0"/>
                        </a:spcBef>
                        <a:spcAft>
                          <a:spcPts val="0"/>
                        </a:spcAft>
                        <a:buFont typeface="Symbol"/>
                        <a:buChar char=""/>
                      </a:pPr>
                      <a:r>
                        <a:rPr lang="en-US" sz="1200" dirty="0">
                          <a:effectLst/>
                        </a:rPr>
                        <a:t>Pregnant women with high risk pregnancies; and, </a:t>
                      </a:r>
                    </a:p>
                    <a:p>
                      <a:pPr marL="342900" marR="0" lvl="0" indent="-342900">
                        <a:lnSpc>
                          <a:spcPct val="115000"/>
                        </a:lnSpc>
                        <a:spcBef>
                          <a:spcPts val="0"/>
                        </a:spcBef>
                        <a:spcAft>
                          <a:spcPts val="0"/>
                        </a:spcAft>
                        <a:buFont typeface="Symbol"/>
                        <a:buChar char=""/>
                      </a:pPr>
                      <a:r>
                        <a:rPr lang="en-US" sz="1200" dirty="0">
                          <a:effectLst/>
                        </a:rPr>
                        <a:t>Emergency Medical Care for Ineligible Aliens (EMCIA) applications. </a:t>
                      </a:r>
                      <a:endParaRPr lang="en-US" sz="1200" dirty="0">
                        <a:effectLst/>
                        <a:latin typeface="Calibri"/>
                        <a:ea typeface="Calibri"/>
                        <a:cs typeface="Times New Roman"/>
                      </a:endParaRPr>
                    </a:p>
                  </a:txBody>
                  <a:tcPr marL="38089" marR="38089" marT="0" marB="0"/>
                </a:tc>
              </a:tr>
              <a:tr h="422139">
                <a:tc>
                  <a:txBody>
                    <a:bodyPr/>
                    <a:lstStyle/>
                    <a:p>
                      <a:pPr marL="0" marR="0">
                        <a:lnSpc>
                          <a:spcPct val="115000"/>
                        </a:lnSpc>
                        <a:spcBef>
                          <a:spcPts val="0"/>
                        </a:spcBef>
                        <a:spcAft>
                          <a:spcPts val="0"/>
                        </a:spcAft>
                      </a:pPr>
                      <a:endParaRPr lang="en-US" sz="1200" dirty="0">
                        <a:effectLst/>
                        <a:latin typeface="Calibri"/>
                        <a:ea typeface="Calibri"/>
                        <a:cs typeface="Times New Roman"/>
                      </a:endParaRPr>
                    </a:p>
                  </a:txBody>
                  <a:tcPr marL="38089" marR="38089" marT="0" marB="0"/>
                </a:tc>
                <a:tc>
                  <a:txBody>
                    <a:bodyPr/>
                    <a:lstStyle/>
                    <a:p>
                      <a:pPr marL="0" marR="0" lvl="0" indent="0" algn="l" defTabSz="914400" rtl="0" eaLnBrk="1" fontAlgn="auto" latinLnBrk="0" hangingPunct="1">
                        <a:lnSpc>
                          <a:spcPct val="115000"/>
                        </a:lnSpc>
                        <a:spcBef>
                          <a:spcPts val="0"/>
                        </a:spcBef>
                        <a:spcAft>
                          <a:spcPts val="0"/>
                        </a:spcAft>
                        <a:buClrTx/>
                        <a:buSzTx/>
                        <a:buFont typeface="Symbol"/>
                        <a:buNone/>
                        <a:tabLst/>
                        <a:defRPr/>
                      </a:pPr>
                      <a:r>
                        <a:rPr lang="en-US" sz="1200" dirty="0" smtClean="0">
                          <a:effectLst/>
                        </a:rPr>
                        <a:t>To be used by FFM Navigators and Assistors to submit supporting documents for applications submitted</a:t>
                      </a:r>
                      <a:r>
                        <a:rPr lang="en-US" sz="1200" baseline="0" dirty="0" smtClean="0">
                          <a:effectLst/>
                        </a:rPr>
                        <a:t> electronically through the FFM</a:t>
                      </a:r>
                      <a:endParaRPr lang="en-US" sz="1200" dirty="0" smtClean="0">
                        <a:effectLst/>
                      </a:endParaRPr>
                    </a:p>
                  </a:txBody>
                  <a:tcPr marL="38089" marR="38089" marT="0" marB="0"/>
                </a:tc>
              </a:tr>
              <a:tr h="1259983">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38089" marR="38089" marT="0" marB="0"/>
                </a:tc>
                <a:tc>
                  <a:txBody>
                    <a:bodyPr/>
                    <a:lstStyle/>
                    <a:p>
                      <a:pPr marL="0" marR="0">
                        <a:lnSpc>
                          <a:spcPct val="115000"/>
                        </a:lnSpc>
                        <a:spcBef>
                          <a:spcPts val="0"/>
                        </a:spcBef>
                        <a:spcAft>
                          <a:spcPts val="0"/>
                        </a:spcAft>
                      </a:pPr>
                      <a:r>
                        <a:rPr lang="en-US" sz="1200" dirty="0" smtClean="0">
                          <a:effectLst/>
                        </a:rPr>
                        <a:t>To </a:t>
                      </a:r>
                      <a:r>
                        <a:rPr lang="en-US" sz="1200" dirty="0">
                          <a:effectLst/>
                        </a:rPr>
                        <a:t>be used (by community health centers and other qualified entities that are authorized to complete presumptive eligibility applications) to submit: </a:t>
                      </a:r>
                    </a:p>
                    <a:p>
                      <a:pPr marL="342900" marR="0" lvl="0" indent="-342900">
                        <a:lnSpc>
                          <a:spcPct val="115000"/>
                        </a:lnSpc>
                        <a:spcBef>
                          <a:spcPts val="0"/>
                        </a:spcBef>
                        <a:spcAft>
                          <a:spcPts val="0"/>
                        </a:spcAft>
                        <a:buFont typeface="Symbol"/>
                        <a:buChar char=""/>
                      </a:pPr>
                      <a:r>
                        <a:rPr lang="en-US" sz="1200" dirty="0">
                          <a:effectLst/>
                        </a:rPr>
                        <a:t>TEMP (presumptive eligibility) applications for pregnant women; </a:t>
                      </a:r>
                    </a:p>
                    <a:p>
                      <a:pPr marL="342900" marR="0" lvl="0" indent="-342900">
                        <a:lnSpc>
                          <a:spcPct val="115000"/>
                        </a:lnSpc>
                        <a:spcBef>
                          <a:spcPts val="0"/>
                        </a:spcBef>
                        <a:spcAft>
                          <a:spcPts val="0"/>
                        </a:spcAft>
                        <a:buFont typeface="Symbol"/>
                        <a:buChar char=""/>
                      </a:pPr>
                      <a:r>
                        <a:rPr lang="en-US" sz="1200" dirty="0">
                          <a:effectLst/>
                        </a:rPr>
                        <a:t>PE (presumptive eligibility) applications for children and adults; and, </a:t>
                      </a:r>
                    </a:p>
                    <a:p>
                      <a:pPr marL="342900" marR="0" lvl="0" indent="-342900">
                        <a:lnSpc>
                          <a:spcPct val="115000"/>
                        </a:lnSpc>
                        <a:spcBef>
                          <a:spcPts val="0"/>
                        </a:spcBef>
                        <a:spcAft>
                          <a:spcPts val="0"/>
                        </a:spcAft>
                        <a:buFont typeface="Symbol"/>
                        <a:buChar char=""/>
                      </a:pPr>
                      <a:r>
                        <a:rPr lang="en-US" sz="1200" dirty="0">
                          <a:effectLst/>
                        </a:rPr>
                        <a:t>Add a Pregnancy forms for pregnant women who are a part of an active MEDES case.</a:t>
                      </a:r>
                      <a:endParaRPr lang="en-US" sz="1200" dirty="0">
                        <a:effectLst/>
                        <a:latin typeface="Calibri"/>
                        <a:ea typeface="Calibri"/>
                        <a:cs typeface="Times New Roman"/>
                      </a:endParaRPr>
                    </a:p>
                  </a:txBody>
                  <a:tcPr marL="38089" marR="38089" marT="0" marB="0"/>
                </a:tc>
              </a:tr>
              <a:tr h="3069717">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38089" marR="38089" marT="0" marB="0"/>
                </a:tc>
                <a:tc>
                  <a:txBody>
                    <a:bodyPr/>
                    <a:lstStyle/>
                    <a:p>
                      <a:pPr marL="0" marR="0">
                        <a:lnSpc>
                          <a:spcPct val="120000"/>
                        </a:lnSpc>
                        <a:spcBef>
                          <a:spcPts val="0"/>
                        </a:spcBef>
                        <a:spcAft>
                          <a:spcPts val="0"/>
                        </a:spcAft>
                      </a:pPr>
                      <a:r>
                        <a:rPr lang="en-US" sz="1200" dirty="0">
                          <a:effectLst/>
                        </a:rPr>
                        <a:t>To be used to submit:</a:t>
                      </a:r>
                    </a:p>
                    <a:p>
                      <a:pPr marL="342900" marR="0" lvl="0" indent="-342900">
                        <a:lnSpc>
                          <a:spcPct val="120000"/>
                        </a:lnSpc>
                        <a:spcBef>
                          <a:spcPts val="0"/>
                        </a:spcBef>
                        <a:spcAft>
                          <a:spcPts val="0"/>
                        </a:spcAft>
                        <a:buFont typeface="Symbol"/>
                        <a:buChar char=""/>
                      </a:pPr>
                      <a:r>
                        <a:rPr lang="en-US" sz="1200" dirty="0">
                          <a:effectLst/>
                        </a:rPr>
                        <a:t>Requests for PQ or corrected dates of coverage</a:t>
                      </a:r>
                    </a:p>
                    <a:p>
                      <a:pPr marL="342900" marR="0" lvl="0" indent="-342900">
                        <a:lnSpc>
                          <a:spcPct val="120000"/>
                        </a:lnSpc>
                        <a:spcBef>
                          <a:spcPts val="0"/>
                        </a:spcBef>
                        <a:spcAft>
                          <a:spcPts val="0"/>
                        </a:spcAft>
                        <a:buFont typeface="Symbol"/>
                        <a:buChar char=""/>
                      </a:pPr>
                      <a:r>
                        <a:rPr lang="en-US" sz="1200" dirty="0">
                          <a:effectLst/>
                        </a:rPr>
                        <a:t>Paper Applications</a:t>
                      </a:r>
                    </a:p>
                    <a:p>
                      <a:pPr marL="342900" marR="0" lvl="0" indent="-342900">
                        <a:lnSpc>
                          <a:spcPct val="120000"/>
                        </a:lnSpc>
                        <a:spcBef>
                          <a:spcPts val="0"/>
                        </a:spcBef>
                        <a:spcAft>
                          <a:spcPts val="0"/>
                        </a:spcAft>
                        <a:buFont typeface="Symbol"/>
                        <a:buChar char=""/>
                      </a:pPr>
                      <a:r>
                        <a:rPr lang="en-US" sz="1200" dirty="0">
                          <a:effectLst/>
                        </a:rPr>
                        <a:t>Supporting documentation for applications not submitted electronically</a:t>
                      </a:r>
                    </a:p>
                    <a:p>
                      <a:pPr marL="342900" marR="0" lvl="0" indent="-342900">
                        <a:lnSpc>
                          <a:spcPct val="120000"/>
                        </a:lnSpc>
                        <a:spcBef>
                          <a:spcPts val="0"/>
                        </a:spcBef>
                        <a:spcAft>
                          <a:spcPts val="0"/>
                        </a:spcAft>
                        <a:buFont typeface="Symbol"/>
                        <a:buChar char=""/>
                      </a:pPr>
                      <a:r>
                        <a:rPr lang="en-US" sz="1200" dirty="0">
                          <a:effectLst/>
                        </a:rPr>
                        <a:t>Changes in Circumstance:</a:t>
                      </a:r>
                    </a:p>
                    <a:p>
                      <a:pPr marL="742950" marR="0" lvl="1" indent="-285750">
                        <a:lnSpc>
                          <a:spcPct val="120000"/>
                        </a:lnSpc>
                        <a:spcBef>
                          <a:spcPts val="0"/>
                        </a:spcBef>
                        <a:spcAft>
                          <a:spcPts val="0"/>
                        </a:spcAft>
                        <a:buFont typeface="Courier New"/>
                        <a:buChar char="o"/>
                      </a:pPr>
                      <a:r>
                        <a:rPr lang="en-US" sz="1200" dirty="0">
                          <a:effectLst/>
                        </a:rPr>
                        <a:t>changes in household composition</a:t>
                      </a:r>
                    </a:p>
                    <a:p>
                      <a:pPr marL="742950" marR="0" lvl="1" indent="-285750">
                        <a:lnSpc>
                          <a:spcPct val="120000"/>
                        </a:lnSpc>
                        <a:spcBef>
                          <a:spcPts val="0"/>
                        </a:spcBef>
                        <a:spcAft>
                          <a:spcPts val="0"/>
                        </a:spcAft>
                        <a:buFont typeface="Courier New"/>
                        <a:buChar char="o"/>
                      </a:pPr>
                      <a:r>
                        <a:rPr lang="en-US" sz="1200" dirty="0">
                          <a:effectLst/>
                        </a:rPr>
                        <a:t>changes in income</a:t>
                      </a:r>
                    </a:p>
                    <a:p>
                      <a:pPr marL="742950" marR="0" lvl="1" indent="-285750">
                        <a:lnSpc>
                          <a:spcPct val="120000"/>
                        </a:lnSpc>
                        <a:spcBef>
                          <a:spcPts val="0"/>
                        </a:spcBef>
                        <a:spcAft>
                          <a:spcPts val="0"/>
                        </a:spcAft>
                        <a:buFont typeface="Courier New"/>
                        <a:buChar char="o"/>
                      </a:pPr>
                      <a:r>
                        <a:rPr lang="en-US" sz="1200" dirty="0">
                          <a:effectLst/>
                        </a:rPr>
                        <a:t>address changes</a:t>
                      </a:r>
                    </a:p>
                    <a:p>
                      <a:pPr marL="342900" marR="0" lvl="0" indent="-342900">
                        <a:lnSpc>
                          <a:spcPct val="120000"/>
                        </a:lnSpc>
                        <a:spcBef>
                          <a:spcPts val="0"/>
                        </a:spcBef>
                        <a:spcAft>
                          <a:spcPts val="0"/>
                        </a:spcAft>
                        <a:buFont typeface="Symbol"/>
                        <a:buChar char=""/>
                      </a:pPr>
                      <a:r>
                        <a:rPr lang="en-US" sz="1200" dirty="0">
                          <a:effectLst/>
                        </a:rPr>
                        <a:t>Status inquiries</a:t>
                      </a:r>
                    </a:p>
                    <a:p>
                      <a:pPr marL="342900" marR="0" lvl="0" indent="-342900">
                        <a:lnSpc>
                          <a:spcPct val="120000"/>
                        </a:lnSpc>
                        <a:spcBef>
                          <a:spcPts val="0"/>
                        </a:spcBef>
                        <a:spcAft>
                          <a:spcPts val="0"/>
                        </a:spcAft>
                        <a:buFont typeface="Symbol"/>
                        <a:buChar char=""/>
                      </a:pPr>
                      <a:r>
                        <a:rPr lang="en-US" sz="1200" dirty="0">
                          <a:effectLst/>
                        </a:rPr>
                        <a:t>Authorized Representative forms for applications not submitted electronically</a:t>
                      </a:r>
                    </a:p>
                    <a:p>
                      <a:pPr marL="342900" marR="0" lvl="0" indent="-342900">
                        <a:lnSpc>
                          <a:spcPct val="120000"/>
                        </a:lnSpc>
                        <a:spcBef>
                          <a:spcPts val="0"/>
                        </a:spcBef>
                        <a:spcAft>
                          <a:spcPts val="0"/>
                        </a:spcAft>
                        <a:buFont typeface="Symbol"/>
                        <a:buChar char=""/>
                      </a:pPr>
                      <a:r>
                        <a:rPr lang="en-US" sz="1200" dirty="0">
                          <a:effectLst/>
                        </a:rPr>
                        <a:t>Hearing Requests</a:t>
                      </a:r>
                    </a:p>
                    <a:p>
                      <a:pPr marL="342900" marR="0" lvl="0" indent="-342900">
                        <a:lnSpc>
                          <a:spcPct val="120000"/>
                        </a:lnSpc>
                        <a:spcBef>
                          <a:spcPts val="0"/>
                        </a:spcBef>
                        <a:spcAft>
                          <a:spcPts val="0"/>
                        </a:spcAft>
                        <a:buFont typeface="Symbol"/>
                        <a:buChar char=""/>
                      </a:pPr>
                      <a:r>
                        <a:rPr lang="en-US" sz="1200" dirty="0">
                          <a:effectLst/>
                        </a:rPr>
                        <a:t>Requests for Approval Letters</a:t>
                      </a:r>
                      <a:endParaRPr lang="en-US" sz="1200" dirty="0">
                        <a:effectLst/>
                        <a:latin typeface="Calibri"/>
                        <a:ea typeface="Calibri"/>
                        <a:cs typeface="Times New Roman"/>
                      </a:endParaRPr>
                    </a:p>
                  </a:txBody>
                  <a:tcPr marL="38089" marR="38089" marT="0" marB="0"/>
                </a:tc>
              </a:tr>
            </a:tbl>
          </a:graphicData>
        </a:graphic>
      </p:graphicFrame>
      <p:sp>
        <p:nvSpPr>
          <p:cNvPr id="3" name="Footer Placeholder 2"/>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2235938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3CEE1B-CD99-4D42-B266-772A55959D4B}" type="slidenum">
              <a:rPr lang="en-US" smtClean="0"/>
              <a:pPr/>
              <a:t>23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1804868"/>
              </p:ext>
            </p:extLst>
          </p:nvPr>
        </p:nvGraphicFramePr>
        <p:xfrm>
          <a:off x="762000" y="228601"/>
          <a:ext cx="8153399" cy="6400800"/>
        </p:xfrm>
        <a:graphic>
          <a:graphicData uri="http://schemas.openxmlformats.org/drawingml/2006/table">
            <a:tbl>
              <a:tblPr firstRow="1" firstCol="1" bandRow="1">
                <a:tableStyleId>{FABFCF23-3B69-468F-B69F-88F6DE6A72F2}</a:tableStyleId>
              </a:tblPr>
              <a:tblGrid>
                <a:gridCol w="3023214"/>
                <a:gridCol w="5130185"/>
              </a:tblGrid>
              <a:tr h="504914">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45" marR="62345" marT="0" marB="0"/>
                </a:tc>
                <a:tc>
                  <a:txBody>
                    <a:bodyPr/>
                    <a:lstStyle/>
                    <a:p>
                      <a:pPr marL="0" marR="0">
                        <a:lnSpc>
                          <a:spcPct val="120000"/>
                        </a:lnSpc>
                        <a:spcBef>
                          <a:spcPts val="0"/>
                        </a:spcBef>
                        <a:spcAft>
                          <a:spcPts val="0"/>
                        </a:spcAft>
                      </a:pPr>
                      <a:r>
                        <a:rPr lang="en-US" sz="1400" dirty="0">
                          <a:effectLst/>
                        </a:rPr>
                        <a:t>To be used to submit lists of old or problem applications pending more than 30 days.</a:t>
                      </a:r>
                      <a:endParaRPr lang="en-US" sz="1400" dirty="0">
                        <a:effectLst/>
                        <a:latin typeface="Calibri"/>
                        <a:ea typeface="Calibri"/>
                        <a:cs typeface="Times New Roman"/>
                      </a:endParaRPr>
                    </a:p>
                  </a:txBody>
                  <a:tcPr marL="62345" marR="62345" marT="0" marB="0"/>
                </a:tc>
              </a:tr>
              <a:tr h="483876">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45" marR="62345" marT="0" marB="0"/>
                </a:tc>
                <a:tc>
                  <a:txBody>
                    <a:bodyPr/>
                    <a:lstStyle/>
                    <a:p>
                      <a:pPr marL="0" marR="0">
                        <a:lnSpc>
                          <a:spcPct val="115000"/>
                        </a:lnSpc>
                        <a:spcBef>
                          <a:spcPts val="0"/>
                        </a:spcBef>
                        <a:spcAft>
                          <a:spcPts val="0"/>
                        </a:spcAft>
                      </a:pPr>
                      <a:r>
                        <a:rPr lang="en-US" sz="1400" dirty="0">
                          <a:effectLst/>
                        </a:rPr>
                        <a:t>To be used to request Prior Quarter (PQ) and/or Corrected Dates of Coverage.</a:t>
                      </a:r>
                      <a:endParaRPr lang="en-US" sz="1400" dirty="0">
                        <a:effectLst/>
                        <a:latin typeface="Calibri"/>
                        <a:ea typeface="Calibri"/>
                        <a:cs typeface="Times New Roman"/>
                      </a:endParaRPr>
                    </a:p>
                  </a:txBody>
                  <a:tcPr marL="62345" marR="62345" marT="0" marB="0"/>
                </a:tc>
              </a:tr>
              <a:tr h="967751">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2345" marR="62345" marT="0" marB="0"/>
                </a:tc>
                <a:tc>
                  <a:txBody>
                    <a:bodyPr/>
                    <a:lstStyle/>
                    <a:p>
                      <a:pPr marL="0" marR="0">
                        <a:lnSpc>
                          <a:spcPct val="115000"/>
                        </a:lnSpc>
                        <a:spcBef>
                          <a:spcPts val="0"/>
                        </a:spcBef>
                        <a:spcAft>
                          <a:spcPts val="0"/>
                        </a:spcAft>
                      </a:pPr>
                      <a:r>
                        <a:rPr lang="en-US" sz="1400" dirty="0">
                          <a:effectLst/>
                        </a:rPr>
                        <a:t>To be used to submit lists of applications that are pending longer than:</a:t>
                      </a:r>
                    </a:p>
                    <a:p>
                      <a:pPr marL="342900" marR="0" lvl="0" indent="-342900">
                        <a:lnSpc>
                          <a:spcPct val="115000"/>
                        </a:lnSpc>
                        <a:spcBef>
                          <a:spcPts val="0"/>
                        </a:spcBef>
                        <a:spcAft>
                          <a:spcPts val="0"/>
                        </a:spcAft>
                        <a:buFont typeface="Symbol"/>
                        <a:buChar char=""/>
                      </a:pPr>
                      <a:r>
                        <a:rPr lang="en-US" sz="1400" dirty="0">
                          <a:effectLst/>
                        </a:rPr>
                        <a:t>15 days for MPW applications; and,</a:t>
                      </a:r>
                    </a:p>
                    <a:p>
                      <a:pPr marL="342900" marR="0" lvl="0" indent="-342900">
                        <a:lnSpc>
                          <a:spcPct val="115000"/>
                        </a:lnSpc>
                        <a:spcBef>
                          <a:spcPts val="0"/>
                        </a:spcBef>
                        <a:spcAft>
                          <a:spcPts val="0"/>
                        </a:spcAft>
                        <a:buFont typeface="Symbol"/>
                        <a:buChar char=""/>
                      </a:pPr>
                      <a:r>
                        <a:rPr lang="en-US" sz="1400" dirty="0">
                          <a:effectLst/>
                        </a:rPr>
                        <a:t>30 days for family applications.</a:t>
                      </a:r>
                      <a:endParaRPr lang="en-US" sz="1400" dirty="0">
                        <a:effectLst/>
                        <a:latin typeface="Calibri"/>
                        <a:ea typeface="Calibri"/>
                        <a:cs typeface="Times New Roman"/>
                      </a:endParaRPr>
                    </a:p>
                  </a:txBody>
                  <a:tcPr marL="62345" marR="62345" marT="0" marB="0"/>
                </a:tc>
              </a:tr>
              <a:tr h="725814">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2345" marR="62345" marT="0" marB="0"/>
                </a:tc>
                <a:tc>
                  <a:txBody>
                    <a:bodyPr/>
                    <a:lstStyle/>
                    <a:p>
                      <a:pPr marL="0" marR="0">
                        <a:lnSpc>
                          <a:spcPct val="115000"/>
                        </a:lnSpc>
                        <a:spcBef>
                          <a:spcPts val="0"/>
                        </a:spcBef>
                        <a:spcAft>
                          <a:spcPts val="0"/>
                        </a:spcAft>
                      </a:pPr>
                      <a:r>
                        <a:rPr lang="en-US" sz="1400" dirty="0">
                          <a:effectLst/>
                        </a:rPr>
                        <a:t>To be used to submit supporting documentation for applications that were not submitted electronically through our web portal </a:t>
                      </a:r>
                      <a:r>
                        <a:rPr lang="en-US" sz="1400" u="sng" dirty="0">
                          <a:effectLst/>
                          <a:hlinkClick r:id="rId2"/>
                        </a:rPr>
                        <a:t>www.mydss.mo.gov</a:t>
                      </a:r>
                      <a:r>
                        <a:rPr lang="en-US" sz="1400" dirty="0">
                          <a:effectLst/>
                        </a:rPr>
                        <a:t>.  </a:t>
                      </a:r>
                      <a:endParaRPr lang="en-US" sz="1400" dirty="0">
                        <a:effectLst/>
                        <a:latin typeface="Calibri"/>
                        <a:ea typeface="Calibri"/>
                        <a:cs typeface="Times New Roman"/>
                      </a:endParaRPr>
                    </a:p>
                  </a:txBody>
                  <a:tcPr marL="62345" marR="62345" marT="0" marB="0"/>
                </a:tc>
              </a:tr>
              <a:tr h="967751">
                <a:tc>
                  <a:txBody>
                    <a:bodyPr/>
                    <a:lstStyle/>
                    <a:p>
                      <a:pPr marL="0" marR="0">
                        <a:lnSpc>
                          <a:spcPct val="115000"/>
                        </a:lnSpc>
                        <a:spcBef>
                          <a:spcPts val="0"/>
                        </a:spcBef>
                        <a:spcAft>
                          <a:spcPts val="0"/>
                        </a:spcAft>
                      </a:pPr>
                      <a:r>
                        <a:rPr lang="en-US" sz="1400" u="sng" dirty="0">
                          <a:effectLst/>
                          <a:hlinkClick r:id="rId3"/>
                        </a:rPr>
                        <a:t>FSD.MEDESHOSPITALS@dss.mo.gov</a:t>
                      </a:r>
                      <a:r>
                        <a:rPr lang="en-US" sz="1400" dirty="0">
                          <a:effectLst/>
                        </a:rPr>
                        <a:t> </a:t>
                      </a:r>
                      <a:endParaRPr lang="en-US" sz="1400" dirty="0">
                        <a:effectLst/>
                        <a:latin typeface="Calibri"/>
                        <a:ea typeface="Calibri"/>
                        <a:cs typeface="Times New Roman"/>
                      </a:endParaRPr>
                    </a:p>
                  </a:txBody>
                  <a:tcPr marL="62345" marR="62345" marT="0" marB="0"/>
                </a:tc>
                <a:tc>
                  <a:txBody>
                    <a:bodyPr/>
                    <a:lstStyle/>
                    <a:p>
                      <a:pPr marL="0" marR="0">
                        <a:lnSpc>
                          <a:spcPct val="115000"/>
                        </a:lnSpc>
                        <a:spcBef>
                          <a:spcPts val="0"/>
                        </a:spcBef>
                        <a:spcAft>
                          <a:spcPts val="0"/>
                        </a:spcAft>
                      </a:pPr>
                      <a:r>
                        <a:rPr lang="en-US" sz="1400" dirty="0">
                          <a:effectLst/>
                        </a:rPr>
                        <a:t>To be used by hospitals to submit supporting documentation for MAGI applications submitted electronically through our web portal </a:t>
                      </a:r>
                      <a:r>
                        <a:rPr lang="en-US" sz="1400" u="sng" dirty="0">
                          <a:effectLst/>
                          <a:hlinkClick r:id="rId2"/>
                        </a:rPr>
                        <a:t>www.mydss.mo.gov</a:t>
                      </a:r>
                      <a:r>
                        <a:rPr lang="en-US" sz="1400" dirty="0">
                          <a:effectLst/>
                        </a:rPr>
                        <a:t>.  This process will be discontinued once supporting documents can be uploaded with the MEDES application.</a:t>
                      </a:r>
                      <a:endParaRPr lang="en-US" sz="1400" dirty="0">
                        <a:effectLst/>
                        <a:latin typeface="Calibri"/>
                        <a:ea typeface="Calibri"/>
                        <a:cs typeface="Times New Roman"/>
                      </a:endParaRPr>
                    </a:p>
                  </a:txBody>
                  <a:tcPr marL="62345" marR="62345" marT="0" marB="0"/>
                </a:tc>
              </a:tr>
              <a:tr h="1209689">
                <a:tc>
                  <a:txBody>
                    <a:bodyPr/>
                    <a:lstStyle/>
                    <a:p>
                      <a:pPr marL="0" marR="0">
                        <a:lnSpc>
                          <a:spcPct val="115000"/>
                        </a:lnSpc>
                        <a:spcBef>
                          <a:spcPts val="0"/>
                        </a:spcBef>
                        <a:spcAft>
                          <a:spcPts val="0"/>
                        </a:spcAft>
                      </a:pPr>
                      <a:r>
                        <a:rPr lang="en-US" sz="1400" u="sng">
                          <a:effectLst/>
                          <a:hlinkClick r:id="rId4"/>
                        </a:rPr>
                        <a:t>FSD.MEDESCLINICS@dss.mo.gov</a:t>
                      </a:r>
                      <a:r>
                        <a:rPr lang="en-US" sz="1400">
                          <a:effectLst/>
                        </a:rPr>
                        <a:t> </a:t>
                      </a:r>
                      <a:endParaRPr lang="en-US" sz="1400">
                        <a:effectLst/>
                        <a:latin typeface="Calibri"/>
                        <a:ea typeface="Calibri"/>
                        <a:cs typeface="Times New Roman"/>
                      </a:endParaRPr>
                    </a:p>
                  </a:txBody>
                  <a:tcPr marL="62345" marR="62345" marT="0" marB="0"/>
                </a:tc>
                <a:tc>
                  <a:txBody>
                    <a:bodyPr/>
                    <a:lstStyle/>
                    <a:p>
                      <a:pPr marL="0" marR="0">
                        <a:lnSpc>
                          <a:spcPct val="115000"/>
                        </a:lnSpc>
                        <a:spcBef>
                          <a:spcPts val="0"/>
                        </a:spcBef>
                        <a:spcAft>
                          <a:spcPts val="0"/>
                        </a:spcAft>
                      </a:pPr>
                      <a:r>
                        <a:rPr lang="en-US" sz="1400" dirty="0">
                          <a:effectLst/>
                        </a:rPr>
                        <a:t>To be used by community health centers and clinics to submit supporting documentation for MAGI applications submitted electronically through our web portal </a:t>
                      </a:r>
                      <a:r>
                        <a:rPr lang="en-US" sz="1400" u="sng" dirty="0">
                          <a:effectLst/>
                          <a:hlinkClick r:id="rId2"/>
                        </a:rPr>
                        <a:t>www.mydss.mo.gov</a:t>
                      </a:r>
                      <a:r>
                        <a:rPr lang="en-US" sz="1400" dirty="0">
                          <a:effectLst/>
                        </a:rPr>
                        <a:t>.  This process will be discontinued once supporting documents can be uploaded with the MEDES application.</a:t>
                      </a:r>
                      <a:endParaRPr lang="en-US" sz="1400" dirty="0">
                        <a:effectLst/>
                        <a:latin typeface="Calibri"/>
                        <a:ea typeface="Calibri"/>
                        <a:cs typeface="Times New Roman"/>
                      </a:endParaRPr>
                    </a:p>
                  </a:txBody>
                  <a:tcPr marL="62345" marR="62345" marT="0" marB="0"/>
                </a:tc>
              </a:tr>
              <a:tr h="1464804">
                <a:tc>
                  <a:txBody>
                    <a:bodyPr/>
                    <a:lstStyle/>
                    <a:p>
                      <a:pPr marL="0" marR="0">
                        <a:lnSpc>
                          <a:spcPct val="115000"/>
                        </a:lnSpc>
                        <a:spcBef>
                          <a:spcPts val="0"/>
                        </a:spcBef>
                        <a:spcAft>
                          <a:spcPts val="0"/>
                        </a:spcAft>
                      </a:pPr>
                      <a:r>
                        <a:rPr lang="en-US" sz="1400" u="sng">
                          <a:effectLst/>
                          <a:hlinkClick r:id="rId5"/>
                        </a:rPr>
                        <a:t>FSD.MEDESLPHA@dss.mo.gov</a:t>
                      </a:r>
                      <a:endParaRPr lang="en-US" sz="1400">
                        <a:effectLst/>
                        <a:latin typeface="Calibri"/>
                        <a:ea typeface="Calibri"/>
                        <a:cs typeface="Times New Roman"/>
                      </a:endParaRPr>
                    </a:p>
                  </a:txBody>
                  <a:tcPr marL="62345" marR="62345" marT="0" marB="0"/>
                </a:tc>
                <a:tc>
                  <a:txBody>
                    <a:bodyPr/>
                    <a:lstStyle/>
                    <a:p>
                      <a:pPr marL="0" marR="0">
                        <a:lnSpc>
                          <a:spcPct val="115000"/>
                        </a:lnSpc>
                        <a:spcBef>
                          <a:spcPts val="0"/>
                        </a:spcBef>
                        <a:spcAft>
                          <a:spcPts val="0"/>
                        </a:spcAft>
                      </a:pPr>
                      <a:r>
                        <a:rPr lang="en-US" sz="1400" dirty="0">
                          <a:effectLst/>
                        </a:rPr>
                        <a:t>To be used by local public health agencies to submit: </a:t>
                      </a:r>
                    </a:p>
                    <a:p>
                      <a:pPr marL="342900" marR="0" lvl="0" indent="-342900">
                        <a:lnSpc>
                          <a:spcPct val="115000"/>
                        </a:lnSpc>
                        <a:spcBef>
                          <a:spcPts val="0"/>
                        </a:spcBef>
                        <a:spcAft>
                          <a:spcPts val="0"/>
                        </a:spcAft>
                        <a:buFont typeface="Symbol"/>
                        <a:buChar char=""/>
                      </a:pPr>
                      <a:r>
                        <a:rPr lang="en-US" sz="1400" dirty="0">
                          <a:effectLst/>
                        </a:rPr>
                        <a:t>TEMP (presumptive eligibility) applications for pregnant women; </a:t>
                      </a:r>
                    </a:p>
                    <a:p>
                      <a:pPr marL="342900" marR="0" lvl="0" indent="-342900">
                        <a:lnSpc>
                          <a:spcPct val="115000"/>
                        </a:lnSpc>
                        <a:spcBef>
                          <a:spcPts val="0"/>
                        </a:spcBef>
                        <a:spcAft>
                          <a:spcPts val="0"/>
                        </a:spcAft>
                        <a:buFont typeface="Symbol"/>
                        <a:buChar char=""/>
                      </a:pPr>
                      <a:r>
                        <a:rPr lang="en-US" sz="1400" dirty="0">
                          <a:effectLst/>
                        </a:rPr>
                        <a:t>PE (presumptive eligibility) applications for children and adults; and, </a:t>
                      </a:r>
                    </a:p>
                    <a:p>
                      <a:pPr marL="342900" marR="0" lvl="0" indent="-342900">
                        <a:lnSpc>
                          <a:spcPct val="115000"/>
                        </a:lnSpc>
                        <a:spcBef>
                          <a:spcPts val="0"/>
                        </a:spcBef>
                        <a:spcAft>
                          <a:spcPts val="0"/>
                        </a:spcAft>
                        <a:buFont typeface="Symbol"/>
                        <a:buChar char=""/>
                      </a:pPr>
                      <a:r>
                        <a:rPr lang="en-US" sz="1400" dirty="0">
                          <a:effectLst/>
                        </a:rPr>
                        <a:t>Add a Pregnancy forms for pregnant women who are a part of an active MEDES case.</a:t>
                      </a:r>
                      <a:endParaRPr lang="en-US" sz="1400" dirty="0">
                        <a:effectLst/>
                        <a:latin typeface="Calibri"/>
                        <a:ea typeface="Calibri"/>
                        <a:cs typeface="Times New Roman"/>
                      </a:endParaRPr>
                    </a:p>
                  </a:txBody>
                  <a:tcPr marL="62345" marR="62345" marT="0" marB="0"/>
                </a:tc>
              </a:tr>
            </a:tbl>
          </a:graphicData>
        </a:graphic>
      </p:graphicFrame>
      <p:sp>
        <p:nvSpPr>
          <p:cNvPr id="3" name="Footer Placeholder 2"/>
          <p:cNvSpPr>
            <a:spLocks noGrp="1"/>
          </p:cNvSpPr>
          <p:nvPr>
            <p:ph type="ftr" sz="quarter" idx="11"/>
          </p:nvPr>
        </p:nvSpPr>
        <p:spPr/>
        <p:txBody>
          <a:bodyPr/>
          <a:lstStyle/>
          <a:p>
            <a:pPr algn="r"/>
            <a:r>
              <a:rPr lang="en-US" dirty="0" smtClean="0"/>
              <a:t>Dwight Fine</a:t>
            </a:r>
            <a:endParaRPr lang="en-US" dirty="0"/>
          </a:p>
        </p:txBody>
      </p:sp>
    </p:spTree>
    <p:extLst>
      <p:ext uri="{BB962C8B-B14F-4D97-AF65-F5344CB8AC3E}">
        <p14:creationId xmlns:p14="http://schemas.microsoft.com/office/powerpoint/2010/main" val="3050740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3CEE1B-CD99-4D42-B266-772A55959D4B}" type="slidenum">
              <a:rPr lang="en-US" smtClean="0"/>
              <a:pPr/>
              <a:t>24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99009370"/>
              </p:ext>
            </p:extLst>
          </p:nvPr>
        </p:nvGraphicFramePr>
        <p:xfrm>
          <a:off x="152400" y="1295400"/>
          <a:ext cx="8839200" cy="4419599"/>
        </p:xfrm>
        <a:graphic>
          <a:graphicData uri="http://schemas.openxmlformats.org/drawingml/2006/table">
            <a:tbl>
              <a:tblPr firstRow="1" firstCol="1" bandRow="1">
                <a:tableStyleId>{FABFCF23-3B69-468F-B69F-88F6DE6A72F2}</a:tableStyleId>
              </a:tblPr>
              <a:tblGrid>
                <a:gridCol w="3277505"/>
                <a:gridCol w="5561695"/>
              </a:tblGrid>
              <a:tr h="797555">
                <a:tc>
                  <a:txBody>
                    <a:bodyPr/>
                    <a:lstStyle/>
                    <a:p>
                      <a:pPr marL="0" marR="0">
                        <a:lnSpc>
                          <a:spcPct val="115000"/>
                        </a:lnSpc>
                        <a:spcBef>
                          <a:spcPts val="0"/>
                        </a:spcBef>
                        <a:spcAft>
                          <a:spcPts val="0"/>
                        </a:spcAft>
                      </a:pPr>
                      <a:r>
                        <a:rPr lang="en-US" sz="1600" u="sng" dirty="0">
                          <a:effectLst/>
                          <a:hlinkClick r:id="rId2"/>
                        </a:rPr>
                        <a:t>FSD.MEDESUSERS@dss.mo.gov</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To be used by partners to submit their concerns and complaints to the user assistance team.</a:t>
                      </a:r>
                      <a:endParaRPr lang="en-US" sz="1600" dirty="0">
                        <a:effectLst/>
                        <a:latin typeface="Calibri"/>
                        <a:ea typeface="Calibri"/>
                        <a:cs typeface="Times New Roman"/>
                      </a:endParaRPr>
                    </a:p>
                  </a:txBody>
                  <a:tcPr marL="68580" marR="68580" marT="0" marB="0"/>
                </a:tc>
              </a:tr>
              <a:tr h="1608329">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To be used by partners to submit policy and process questions to the MEDES User Assistance Team.  (In other words this email address may be used to send FSD information and queries that in the past you may have sent to </a:t>
                      </a:r>
                      <a:r>
                        <a:rPr lang="en-US" sz="1600" u="sng" dirty="0">
                          <a:effectLst/>
                          <a:hlinkClick r:id="rId3"/>
                        </a:rPr>
                        <a:t>dwight.fine@dss.mo.gov</a:t>
                      </a:r>
                      <a:r>
                        <a:rPr lang="en-US" sz="1600" dirty="0">
                          <a:effectLst/>
                        </a:rPr>
                        <a:t>.)    </a:t>
                      </a:r>
                      <a:endParaRPr lang="en-US" sz="1600" dirty="0">
                        <a:effectLst/>
                        <a:latin typeface="Calibri"/>
                        <a:ea typeface="Calibri"/>
                        <a:cs typeface="Times New Roman"/>
                      </a:endParaRPr>
                    </a:p>
                  </a:txBody>
                  <a:tcPr marL="68580" marR="68580" marT="0" marB="0"/>
                </a:tc>
              </a:tr>
              <a:tr h="2013715">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This email address may also be used by physicians’ offices, Certified Application Counselors, and other assistors to seek information related to the status of an application or information required to complete the processing of an application or the transfer of applications between the FFM and the Medicaid program.</a:t>
                      </a:r>
                      <a:endParaRPr lang="en-US" sz="1600" dirty="0">
                        <a:effectLst/>
                        <a:latin typeface="Calibri"/>
                        <a:ea typeface="Calibri"/>
                        <a:cs typeface="Times New Roman"/>
                      </a:endParaRPr>
                    </a:p>
                  </a:txBody>
                  <a:tcPr marL="68580" marR="68580" marT="0" marB="0"/>
                </a:tc>
              </a:tr>
            </a:tbl>
          </a:graphicData>
        </a:graphic>
      </p:graphicFrame>
      <p:sp>
        <p:nvSpPr>
          <p:cNvPr id="4" name="Footer Placeholder 3"/>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1781656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Subject Lines</a:t>
            </a:r>
            <a:br>
              <a:rPr lang="en-US" dirty="0" smtClean="0"/>
            </a:br>
            <a:r>
              <a:rPr lang="en-US" sz="3600" dirty="0" smtClean="0"/>
              <a:t>for documents submitted by email or fax</a:t>
            </a:r>
            <a:endParaRPr lang="en-US" sz="3600" dirty="0"/>
          </a:p>
        </p:txBody>
      </p:sp>
      <p:sp>
        <p:nvSpPr>
          <p:cNvPr id="4" name="Content Placeholder 3"/>
          <p:cNvSpPr>
            <a:spLocks noGrp="1"/>
          </p:cNvSpPr>
          <p:nvPr>
            <p:ph idx="1"/>
          </p:nvPr>
        </p:nvSpPr>
        <p:spPr>
          <a:xfrm>
            <a:off x="1371600" y="1981200"/>
            <a:ext cx="7562088" cy="4267200"/>
          </a:xfrm>
        </p:spPr>
        <p:txBody>
          <a:bodyPr>
            <a:normAutofit fontScale="47500" lnSpcReduction="20000"/>
          </a:bodyPr>
          <a:lstStyle/>
          <a:p>
            <a:pPr marL="82296" indent="0">
              <a:buNone/>
            </a:pPr>
            <a:r>
              <a:rPr lang="en-US" b="1" dirty="0" smtClean="0">
                <a:solidFill>
                  <a:srgbClr val="2A6D7D"/>
                </a:solidFill>
              </a:rPr>
              <a:t>NOTE:  </a:t>
            </a:r>
            <a:r>
              <a:rPr lang="en-US" dirty="0" smtClean="0">
                <a:solidFill>
                  <a:srgbClr val="320E04"/>
                </a:solidFill>
              </a:rPr>
              <a:t>Email addresses established by FSD are used to route your applications and supporting documents to the appropriate MAGI Processing Center.  They will be processed by </a:t>
            </a:r>
            <a:r>
              <a:rPr lang="en-US" dirty="0">
                <a:solidFill>
                  <a:srgbClr val="320E04"/>
                </a:solidFill>
              </a:rPr>
              <a:t>trained </a:t>
            </a:r>
            <a:r>
              <a:rPr lang="en-US" dirty="0" smtClean="0">
                <a:solidFill>
                  <a:srgbClr val="320E04"/>
                </a:solidFill>
              </a:rPr>
              <a:t>caseworkers. </a:t>
            </a:r>
          </a:p>
          <a:p>
            <a:pPr marL="916686" lvl="1" indent="-514350">
              <a:buFont typeface="+mj-lt"/>
              <a:buAutoNum type="arabicPeriod"/>
            </a:pPr>
            <a:r>
              <a:rPr lang="en-US" b="1" dirty="0">
                <a:solidFill>
                  <a:srgbClr val="2A6D7D"/>
                </a:solidFill>
              </a:rPr>
              <a:t>E</a:t>
            </a:r>
            <a:r>
              <a:rPr lang="en-US" b="1" dirty="0" smtClean="0">
                <a:solidFill>
                  <a:srgbClr val="2A6D7D"/>
                </a:solidFill>
              </a:rPr>
              <a:t>nter words in BOLD on the subject line for documents being submitted by email. </a:t>
            </a:r>
          </a:p>
          <a:p>
            <a:pPr marL="916686" lvl="1" indent="-514350">
              <a:buFont typeface="+mj-lt"/>
              <a:buAutoNum type="arabicPeriod"/>
            </a:pPr>
            <a:r>
              <a:rPr lang="en-US" b="1" dirty="0" smtClean="0">
                <a:solidFill>
                  <a:srgbClr val="2A6D7D"/>
                </a:solidFill>
              </a:rPr>
              <a:t>Use the same words on the cover sheet for documents submitted by fax.</a:t>
            </a:r>
          </a:p>
          <a:p>
            <a:pPr marL="82296" indent="0">
              <a:buNone/>
            </a:pPr>
            <a:endParaRPr lang="en-US" dirty="0" smtClean="0"/>
          </a:p>
          <a:p>
            <a:r>
              <a:rPr lang="en-US" b="1" dirty="0" smtClean="0"/>
              <a:t>Add a Pregnancy:  </a:t>
            </a:r>
            <a:r>
              <a:rPr lang="en-US" dirty="0" smtClean="0"/>
              <a:t>You are submitting a form requesting that we add pregnancy coverage to a client who is already a part of an active MEDES case. </a:t>
            </a:r>
          </a:p>
          <a:p>
            <a:endParaRPr lang="en-US" dirty="0" smtClean="0"/>
          </a:p>
          <a:p>
            <a:r>
              <a:rPr lang="en-US" b="1" dirty="0" smtClean="0"/>
              <a:t>Backdating:  </a:t>
            </a:r>
            <a:r>
              <a:rPr lang="en-US" dirty="0" smtClean="0"/>
              <a:t>This is to be used when an individual’s coverage on MXIX or MMIS does not go back to the correct date of coverage based on the application. </a:t>
            </a:r>
          </a:p>
          <a:p>
            <a:endParaRPr lang="en-US" dirty="0" smtClean="0"/>
          </a:p>
          <a:p>
            <a:r>
              <a:rPr lang="en-US" b="1" dirty="0" smtClean="0"/>
              <a:t>Emergency Coverage Needed:  </a:t>
            </a:r>
            <a:r>
              <a:rPr lang="en-US" dirty="0" smtClean="0"/>
              <a:t>This is used only for those cases where care is needed immediately, inpatient stays or prescriptions are needed immediately.</a:t>
            </a:r>
          </a:p>
          <a:p>
            <a:endParaRPr lang="en-US" dirty="0" smtClean="0"/>
          </a:p>
          <a:p>
            <a:r>
              <a:rPr lang="en-US" b="1" dirty="0" smtClean="0"/>
              <a:t>EMCIA </a:t>
            </a:r>
            <a:r>
              <a:rPr lang="en-US" dirty="0" smtClean="0"/>
              <a:t>(Emergency Medical Care for Ineligible Aliens):  </a:t>
            </a:r>
            <a:r>
              <a:rPr lang="en-US" dirty="0"/>
              <a:t>R</a:t>
            </a:r>
            <a:r>
              <a:rPr lang="en-US" dirty="0" smtClean="0"/>
              <a:t>equest for coverage for ineligible aliens for emergency medical care.</a:t>
            </a:r>
            <a:endParaRPr lang="en-US" dirty="0"/>
          </a:p>
        </p:txBody>
      </p:sp>
      <p:sp>
        <p:nvSpPr>
          <p:cNvPr id="3" name="Slide Number Placeholder 2"/>
          <p:cNvSpPr>
            <a:spLocks noGrp="1"/>
          </p:cNvSpPr>
          <p:nvPr>
            <p:ph type="sldNum" sz="quarter" idx="12"/>
          </p:nvPr>
        </p:nvSpPr>
        <p:spPr/>
        <p:txBody>
          <a:bodyPr/>
          <a:lstStyle/>
          <a:p>
            <a:fld id="{143CEE1B-CD99-4D42-B266-772A55959D4B}" type="slidenum">
              <a:rPr lang="en-US" smtClean="0"/>
              <a:pPr/>
              <a:t>25</a:t>
            </a:fld>
            <a:endParaRPr lang="en-US" dirty="0"/>
          </a:p>
        </p:txBody>
      </p:sp>
      <p:sp>
        <p:nvSpPr>
          <p:cNvPr id="5" name="Footer Placeholder 4"/>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523106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Suggested Subject Lines</a:t>
            </a:r>
            <a:br>
              <a:rPr lang="en-US" dirty="0"/>
            </a:br>
            <a:r>
              <a:rPr lang="en-US" sz="3600" dirty="0"/>
              <a:t>for documents submitted by email or fax</a:t>
            </a:r>
          </a:p>
        </p:txBody>
      </p:sp>
      <p:sp>
        <p:nvSpPr>
          <p:cNvPr id="4" name="Content Placeholder 3"/>
          <p:cNvSpPr>
            <a:spLocks noGrp="1"/>
          </p:cNvSpPr>
          <p:nvPr>
            <p:ph idx="1"/>
          </p:nvPr>
        </p:nvSpPr>
        <p:spPr>
          <a:xfrm>
            <a:off x="1371600" y="1752600"/>
            <a:ext cx="7562088" cy="4495800"/>
          </a:xfrm>
        </p:spPr>
        <p:txBody>
          <a:bodyPr>
            <a:normAutofit fontScale="47500" lnSpcReduction="20000"/>
          </a:bodyPr>
          <a:lstStyle/>
          <a:p>
            <a:pPr lvl="0"/>
            <a:r>
              <a:rPr lang="en-US" b="1" dirty="0" smtClean="0"/>
              <a:t>High Risk Pregnancy:  </a:t>
            </a:r>
            <a:r>
              <a:rPr lang="en-US" dirty="0" smtClean="0"/>
              <a:t>Patient has risk factors indicating a high risk pregnancy.</a:t>
            </a:r>
          </a:p>
          <a:p>
            <a:pPr lvl="0"/>
            <a:endParaRPr lang="en-US" dirty="0" smtClean="0"/>
          </a:p>
          <a:p>
            <a:pPr lvl="0"/>
            <a:r>
              <a:rPr lang="en-US" b="1" dirty="0" smtClean="0"/>
              <a:t>Initial IVR Email Request:</a:t>
            </a:r>
            <a:r>
              <a:rPr lang="en-US" dirty="0" smtClean="0"/>
              <a:t>  When you want to know if an application has been filed; and, if so, what is the status of the application, what information is required to complete the application process.</a:t>
            </a:r>
          </a:p>
          <a:p>
            <a:pPr lvl="0"/>
            <a:endParaRPr lang="en-US" dirty="0" smtClean="0"/>
          </a:p>
          <a:p>
            <a:pPr lvl="0"/>
            <a:r>
              <a:rPr lang="en-US" b="1" dirty="0" smtClean="0"/>
              <a:t>Newborn:  </a:t>
            </a:r>
            <a:r>
              <a:rPr lang="en-US" dirty="0" smtClean="0"/>
              <a:t>Requesting coverage for a newborn using the newborn spreadsheet. </a:t>
            </a:r>
          </a:p>
          <a:p>
            <a:pPr marL="82296" lvl="0" indent="0">
              <a:buNone/>
            </a:pPr>
            <a:endParaRPr lang="en-US" dirty="0" smtClean="0"/>
          </a:p>
          <a:p>
            <a:pPr lvl="0"/>
            <a:r>
              <a:rPr lang="en-US" b="1" dirty="0" smtClean="0"/>
              <a:t>Old Applications:   </a:t>
            </a:r>
            <a:r>
              <a:rPr lang="en-US" dirty="0" smtClean="0"/>
              <a:t>Applications pending more than</a:t>
            </a:r>
          </a:p>
          <a:p>
            <a:pPr lvl="1"/>
            <a:r>
              <a:rPr lang="en-US" dirty="0" smtClean="0"/>
              <a:t>15 days for MPW applications; and,</a:t>
            </a:r>
          </a:p>
          <a:p>
            <a:pPr lvl="1"/>
            <a:r>
              <a:rPr lang="en-US" dirty="0" smtClean="0"/>
              <a:t>30 days for family applications.</a:t>
            </a:r>
          </a:p>
          <a:p>
            <a:pPr marL="402336" lvl="1" indent="0">
              <a:buNone/>
            </a:pPr>
            <a:endParaRPr lang="en-US" dirty="0" smtClean="0"/>
          </a:p>
          <a:p>
            <a:pPr lvl="0"/>
            <a:r>
              <a:rPr lang="en-US" b="1" dirty="0" smtClean="0"/>
              <a:t>Presumptive Eligibility/TEMP Coverage:  </a:t>
            </a:r>
            <a:r>
              <a:rPr lang="en-US" dirty="0" smtClean="0"/>
              <a:t>Applicant has gaps between PE/TEMP coverage and start date for Medicaid coverage.</a:t>
            </a:r>
          </a:p>
          <a:p>
            <a:pPr lvl="0"/>
            <a:endParaRPr lang="en-US" dirty="0" smtClean="0"/>
          </a:p>
          <a:p>
            <a:pPr lvl="0"/>
            <a:r>
              <a:rPr lang="en-US" b="1" dirty="0" smtClean="0"/>
              <a:t>PQ:  </a:t>
            </a:r>
            <a:r>
              <a:rPr lang="en-US" dirty="0" smtClean="0"/>
              <a:t>This is used when the individual’s regular coverage start date is correct but prior quarter coverage was requested and not reflected on MXIX or MMIS. </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143CEE1B-CD99-4D42-B266-772A55959D4B}" type="slidenum">
              <a:rPr lang="en-US" smtClean="0"/>
              <a:pPr/>
              <a:t>26</a:t>
            </a:fld>
            <a:endParaRPr lang="en-US" dirty="0"/>
          </a:p>
        </p:txBody>
      </p:sp>
      <p:sp>
        <p:nvSpPr>
          <p:cNvPr id="5" name="Footer Placeholder 4"/>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635418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DSS Encryption Service</a:t>
            </a:r>
            <a:endParaRPr lang="en-US" dirty="0"/>
          </a:p>
        </p:txBody>
      </p:sp>
      <p:sp>
        <p:nvSpPr>
          <p:cNvPr id="3" name="Content Placeholder 2"/>
          <p:cNvSpPr>
            <a:spLocks noGrp="1"/>
          </p:cNvSpPr>
          <p:nvPr>
            <p:ph idx="1"/>
          </p:nvPr>
        </p:nvSpPr>
        <p:spPr/>
        <p:txBody>
          <a:bodyPr>
            <a:normAutofit fontScale="77500" lnSpcReduction="20000"/>
          </a:bodyPr>
          <a:lstStyle/>
          <a:p>
            <a:pPr marL="82296" indent="0">
              <a:buNone/>
            </a:pPr>
            <a:r>
              <a:rPr lang="en-US" dirty="0"/>
              <a:t>It is necessary to encrypt applications and documents that contain any two personal identifiers submitted via email.   If you don’t have encryption abilities, you can fax documents. DSS does provide encryption capabilities on its web site.</a:t>
            </a:r>
          </a:p>
          <a:p>
            <a:pPr marL="82296" indent="0">
              <a:buNone/>
            </a:pPr>
            <a:endParaRPr lang="en-US" dirty="0" smtClean="0"/>
          </a:p>
          <a:p>
            <a:pPr marL="82296" indent="0">
              <a:buNone/>
            </a:pPr>
            <a:r>
              <a:rPr lang="en-US" dirty="0" smtClean="0"/>
              <a:t>The best way to send encrypted information to FSD is to use the DSS provided encryption service.</a:t>
            </a:r>
          </a:p>
          <a:p>
            <a:pPr marL="82296" indent="0">
              <a:buNone/>
            </a:pPr>
            <a:endParaRPr lang="en-US" dirty="0" smtClean="0"/>
          </a:p>
          <a:p>
            <a:pPr marL="82296" indent="0">
              <a:buNone/>
            </a:pPr>
            <a:r>
              <a:rPr lang="en-US" dirty="0" smtClean="0"/>
              <a:t>There </a:t>
            </a:r>
            <a:r>
              <a:rPr lang="en-US" dirty="0"/>
              <a:t>are directions on the DSS web site about how to send us an encrypted email.  The link is </a:t>
            </a:r>
            <a:r>
              <a:rPr lang="en-US" u="sng" dirty="0">
                <a:hlinkClick r:id="rId2"/>
              </a:rPr>
              <a:t>http://dss.mo.gov/encrypt.htm</a:t>
            </a:r>
            <a:r>
              <a:rPr lang="en-US" dirty="0"/>
              <a:t>.   You will need to follow the third set of instructions on the page. </a:t>
            </a:r>
            <a:endParaRPr lang="en-US" dirty="0" smtClean="0"/>
          </a:p>
          <a:p>
            <a:pPr marL="82296" indent="0">
              <a:buNone/>
            </a:pPr>
            <a:r>
              <a:rPr lang="en-US" dirty="0" smtClean="0"/>
              <a:t> </a:t>
            </a:r>
            <a:endParaRPr lang="en-US" dirty="0"/>
          </a:p>
          <a:p>
            <a:endParaRPr lang="en-US" dirty="0"/>
          </a:p>
        </p:txBody>
      </p:sp>
      <p:sp>
        <p:nvSpPr>
          <p:cNvPr id="4" name="Footer Placeholder 3"/>
          <p:cNvSpPr>
            <a:spLocks noGrp="1"/>
          </p:cNvSpPr>
          <p:nvPr>
            <p:ph type="ftr" sz="quarter" idx="11"/>
          </p:nvPr>
        </p:nvSpPr>
        <p:spPr/>
        <p:txBody>
          <a:bodyPr/>
          <a:lstStyle/>
          <a:p>
            <a:r>
              <a:rPr lang="en-US" smtClean="0"/>
              <a:t>Julie Gibson</a:t>
            </a:r>
            <a:endParaRPr lang="en-US" dirty="0"/>
          </a:p>
        </p:txBody>
      </p:sp>
      <p:sp>
        <p:nvSpPr>
          <p:cNvPr id="5" name="Slide Number Placeholder 4"/>
          <p:cNvSpPr>
            <a:spLocks noGrp="1"/>
          </p:cNvSpPr>
          <p:nvPr>
            <p:ph type="sldNum" sz="quarter" idx="12"/>
          </p:nvPr>
        </p:nvSpPr>
        <p:spPr/>
        <p:txBody>
          <a:bodyPr/>
          <a:lstStyle/>
          <a:p>
            <a:fld id="{143CEE1B-CD99-4D42-B266-772A55959D4B}" type="slidenum">
              <a:rPr lang="en-US" smtClean="0"/>
              <a:pPr/>
              <a:t>27</a:t>
            </a:fld>
            <a:endParaRPr lang="en-US" dirty="0"/>
          </a:p>
        </p:txBody>
      </p:sp>
    </p:spTree>
    <p:extLst>
      <p:ext uri="{BB962C8B-B14F-4D97-AF65-F5344CB8AC3E}">
        <p14:creationId xmlns:p14="http://schemas.microsoft.com/office/powerpoint/2010/main" val="3095283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Remote Identity Proofing (RIDP)</a:t>
            </a:r>
            <a:endParaRPr lang="en-US" dirty="0"/>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143CEE1B-CD99-4D42-B266-772A55959D4B}" type="slidenum">
              <a:rPr lang="en-US" smtClean="0"/>
              <a:pPr/>
              <a:t>28</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361709"/>
            <a:ext cx="2684692" cy="2039621"/>
          </a:xfrm>
          <a:prstGeom prst="rect">
            <a:avLst/>
          </a:prstGeom>
        </p:spPr>
      </p:pic>
      <p:sp>
        <p:nvSpPr>
          <p:cNvPr id="4" name="Footer Placeholder 3"/>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3975816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Remote Identity Proofing (RIDP)</a:t>
            </a:r>
            <a:endParaRPr lang="en-US" dirty="0"/>
          </a:p>
        </p:txBody>
      </p:sp>
      <p:sp>
        <p:nvSpPr>
          <p:cNvPr id="4" name="Content Placeholder 3"/>
          <p:cNvSpPr>
            <a:spLocks noGrp="1"/>
          </p:cNvSpPr>
          <p:nvPr>
            <p:ph idx="1"/>
          </p:nvPr>
        </p:nvSpPr>
        <p:spPr>
          <a:xfrm>
            <a:off x="1435608" y="1676400"/>
            <a:ext cx="7498080" cy="4572000"/>
          </a:xfrm>
        </p:spPr>
        <p:txBody>
          <a:bodyPr>
            <a:normAutofit fontScale="92500" lnSpcReduction="20000"/>
          </a:bodyPr>
          <a:lstStyle/>
          <a:p>
            <a:pPr marL="457200" indent="-457200">
              <a:buFont typeface="+mj-lt"/>
              <a:buAutoNum type="arabicPeriod"/>
            </a:pPr>
            <a:r>
              <a:rPr lang="en-US" sz="2400" dirty="0" smtClean="0"/>
              <a:t>Individuals </a:t>
            </a:r>
            <a:r>
              <a:rPr lang="en-US" sz="2400" dirty="0"/>
              <a:t>applying </a:t>
            </a:r>
            <a:r>
              <a:rPr lang="en-US" sz="2400" dirty="0" smtClean="0"/>
              <a:t>online, </a:t>
            </a:r>
            <a:r>
              <a:rPr lang="en-US" sz="2400" dirty="0"/>
              <a:t>or creating an online </a:t>
            </a:r>
            <a:r>
              <a:rPr lang="en-US" sz="2400" dirty="0" smtClean="0"/>
              <a:t>account, </a:t>
            </a:r>
            <a:r>
              <a:rPr lang="en-US" sz="2400" dirty="0"/>
              <a:t>after </a:t>
            </a:r>
            <a:r>
              <a:rPr lang="en-US" sz="2400" b="1" dirty="0">
                <a:solidFill>
                  <a:srgbClr val="2A6D7D"/>
                </a:solidFill>
              </a:rPr>
              <a:t>October 27, 2014</a:t>
            </a:r>
            <a:r>
              <a:rPr lang="en-US" sz="2400" dirty="0"/>
              <a:t>, are subject to the RIDP process through </a:t>
            </a:r>
            <a:r>
              <a:rPr lang="en-US" sz="2400" dirty="0" smtClean="0"/>
              <a:t>the MEDES </a:t>
            </a:r>
            <a:r>
              <a:rPr lang="en-US" sz="2400" dirty="0"/>
              <a:t>Citizen Portal</a:t>
            </a:r>
            <a:r>
              <a:rPr lang="en-US" sz="2400" dirty="0" smtClean="0"/>
              <a:t>.</a:t>
            </a:r>
          </a:p>
          <a:p>
            <a:pPr marL="457200" indent="-457200">
              <a:buFont typeface="+mj-lt"/>
              <a:buAutoNum type="arabicPeriod"/>
            </a:pPr>
            <a:endParaRPr lang="en-US" sz="2400" dirty="0"/>
          </a:p>
          <a:p>
            <a:pPr marL="457200" indent="-457200">
              <a:buFont typeface="+mj-lt"/>
              <a:buAutoNum type="arabicPeriod"/>
            </a:pPr>
            <a:r>
              <a:rPr lang="en-US" sz="2400" dirty="0"/>
              <a:t>Individuals applying online must answer a series of questions </a:t>
            </a:r>
            <a:r>
              <a:rPr lang="en-US" sz="2400" dirty="0" smtClean="0"/>
              <a:t>which </a:t>
            </a:r>
            <a:r>
              <a:rPr lang="en-US" sz="2400" dirty="0"/>
              <a:t>only </a:t>
            </a:r>
            <a:r>
              <a:rPr lang="en-US" sz="2400" dirty="0" smtClean="0"/>
              <a:t>that </a:t>
            </a:r>
            <a:r>
              <a:rPr lang="en-US" sz="2400" dirty="0"/>
              <a:t>individual would </a:t>
            </a:r>
            <a:r>
              <a:rPr lang="en-US" sz="2400" dirty="0" smtClean="0"/>
              <a:t>know.</a:t>
            </a:r>
          </a:p>
          <a:p>
            <a:pPr marL="457200" indent="-457200">
              <a:buFont typeface="+mj-lt"/>
              <a:buAutoNum type="arabicPeriod"/>
            </a:pPr>
            <a:endParaRPr lang="en-US" sz="2400" dirty="0"/>
          </a:p>
          <a:p>
            <a:pPr marL="457200" indent="-457200">
              <a:buFont typeface="+mj-lt"/>
              <a:buAutoNum type="arabicPeriod"/>
            </a:pPr>
            <a:r>
              <a:rPr lang="en-US" sz="2400" dirty="0"/>
              <a:t>If the applicant/participant fails the RIDP process, he/she will receive the following message: </a:t>
            </a:r>
          </a:p>
          <a:p>
            <a:pPr marL="402336" lvl="1" indent="0">
              <a:buNone/>
            </a:pPr>
            <a:r>
              <a:rPr lang="en-US" sz="2400" i="1" dirty="0">
                <a:solidFill>
                  <a:srgbClr val="2A6D7D"/>
                </a:solidFill>
              </a:rPr>
              <a:t>“We were unable to verify your identity at this time.  You will be asked identify questions the next time you log into your </a:t>
            </a:r>
            <a:r>
              <a:rPr lang="en-US" sz="2400" i="1" dirty="0" err="1">
                <a:solidFill>
                  <a:srgbClr val="2A6D7D"/>
                </a:solidFill>
              </a:rPr>
              <a:t>MyDSS</a:t>
            </a:r>
            <a:r>
              <a:rPr lang="en-US" sz="2400" i="1" dirty="0">
                <a:solidFill>
                  <a:srgbClr val="2A6D7D"/>
                </a:solidFill>
              </a:rPr>
              <a:t> account.  You may also visit your local FSD Resource Center to complete the process.  Please click “Next” to continue with your application for Health Benefits.” </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143CEE1B-CD99-4D42-B266-772A55959D4B}" type="slidenum">
              <a:rPr lang="en-US" smtClean="0"/>
              <a:pPr/>
              <a:t>29</a:t>
            </a:fld>
            <a:endParaRPr lang="en-US" dirty="0"/>
          </a:p>
        </p:txBody>
      </p:sp>
      <p:sp>
        <p:nvSpPr>
          <p:cNvPr id="2" name="Footer Placeholder 1"/>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1937825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Why Help Customers Apply </a:t>
            </a:r>
            <a:br>
              <a:rPr lang="en-US" dirty="0" smtClean="0"/>
            </a:br>
            <a:r>
              <a:rPr lang="en-US" dirty="0" smtClean="0"/>
              <a:t>On-Line?</a:t>
            </a:r>
            <a:endParaRPr lang="en-US" dirty="0"/>
          </a:p>
        </p:txBody>
      </p:sp>
      <p:sp>
        <p:nvSpPr>
          <p:cNvPr id="9" name="Content Placeholder 8"/>
          <p:cNvSpPr>
            <a:spLocks noGrp="1"/>
          </p:cNvSpPr>
          <p:nvPr>
            <p:ph idx="1"/>
          </p:nvPr>
        </p:nvSpPr>
        <p:spPr>
          <a:xfrm>
            <a:off x="1435608" y="1905000"/>
            <a:ext cx="7498080" cy="4343400"/>
          </a:xfrm>
        </p:spPr>
        <p:txBody>
          <a:bodyPr>
            <a:normAutofit/>
          </a:bodyPr>
          <a:lstStyle/>
          <a:p>
            <a:pPr marL="342900" indent="-342900"/>
            <a:r>
              <a:rPr lang="en-US" sz="2400" dirty="0">
                <a:solidFill>
                  <a:srgbClr val="320E04"/>
                </a:solidFill>
              </a:rPr>
              <a:t>Many consumers </a:t>
            </a:r>
            <a:r>
              <a:rPr lang="en-US" sz="2400" dirty="0" smtClean="0">
                <a:solidFill>
                  <a:srgbClr val="320E04"/>
                </a:solidFill>
              </a:rPr>
              <a:t>cannot </a:t>
            </a:r>
            <a:r>
              <a:rPr lang="en-US" sz="2400" dirty="0">
                <a:solidFill>
                  <a:srgbClr val="320E04"/>
                </a:solidFill>
              </a:rPr>
              <a:t>navigate the on-line application without your help.</a:t>
            </a:r>
          </a:p>
          <a:p>
            <a:pPr marL="342900" indent="-342900"/>
            <a:endParaRPr lang="en-US" sz="2400" dirty="0">
              <a:solidFill>
                <a:srgbClr val="320E04"/>
              </a:solidFill>
            </a:endParaRPr>
          </a:p>
          <a:p>
            <a:pPr marL="342900" indent="-342900"/>
            <a:r>
              <a:rPr lang="en-US" sz="2400" dirty="0">
                <a:solidFill>
                  <a:srgbClr val="320E04"/>
                </a:solidFill>
              </a:rPr>
              <a:t>Because it is </a:t>
            </a:r>
            <a:r>
              <a:rPr lang="en-US" sz="2400" dirty="0" smtClean="0">
                <a:solidFill>
                  <a:srgbClr val="320E04"/>
                </a:solidFill>
              </a:rPr>
              <a:t>easy, and they get a much </a:t>
            </a:r>
            <a:r>
              <a:rPr lang="en-US" sz="2400" dirty="0">
                <a:solidFill>
                  <a:srgbClr val="320E04"/>
                </a:solidFill>
              </a:rPr>
              <a:t>faster decision from FSD.  </a:t>
            </a:r>
            <a:endParaRPr lang="en-US" sz="2400" dirty="0" smtClean="0">
              <a:solidFill>
                <a:srgbClr val="320E04"/>
              </a:solidFill>
            </a:endParaRPr>
          </a:p>
          <a:p>
            <a:pPr marL="342900" indent="-342900"/>
            <a:endParaRPr lang="en-US" sz="2400" dirty="0">
              <a:solidFill>
                <a:srgbClr val="320E04"/>
              </a:solidFill>
            </a:endParaRPr>
          </a:p>
          <a:p>
            <a:pPr marL="342900" indent="-342900"/>
            <a:r>
              <a:rPr lang="en-US" sz="2400" dirty="0">
                <a:solidFill>
                  <a:srgbClr val="320E04"/>
                </a:solidFill>
              </a:rPr>
              <a:t>It reduces the backlog of pending applications at FSD.</a:t>
            </a:r>
          </a:p>
          <a:p>
            <a:pPr marL="342900" indent="-342900"/>
            <a:endParaRPr lang="en-US" sz="2400" dirty="0">
              <a:solidFill>
                <a:srgbClr val="320E04"/>
              </a:solidFill>
            </a:endParaRPr>
          </a:p>
          <a:p>
            <a:pPr marL="342900" indent="-342900"/>
            <a:r>
              <a:rPr lang="en-US" sz="2400" dirty="0">
                <a:solidFill>
                  <a:srgbClr val="320E04"/>
                </a:solidFill>
              </a:rPr>
              <a:t>We get approvals in less than a </a:t>
            </a:r>
            <a:r>
              <a:rPr lang="en-US" sz="2400" dirty="0" smtClean="0">
                <a:solidFill>
                  <a:srgbClr val="320E04"/>
                </a:solidFill>
              </a:rPr>
              <a:t>month.</a:t>
            </a:r>
            <a:r>
              <a:rPr lang="en-US" sz="2400" dirty="0">
                <a:solidFill>
                  <a:srgbClr val="320E04"/>
                </a:solidFill>
              </a:rPr>
              <a:t> </a:t>
            </a:r>
          </a:p>
        </p:txBody>
      </p:sp>
      <p:sp>
        <p:nvSpPr>
          <p:cNvPr id="2" name="Slide Number Placeholder 1"/>
          <p:cNvSpPr>
            <a:spLocks noGrp="1"/>
          </p:cNvSpPr>
          <p:nvPr>
            <p:ph type="sldNum" sz="quarter" idx="12"/>
          </p:nvPr>
        </p:nvSpPr>
        <p:spPr/>
        <p:txBody>
          <a:bodyPr/>
          <a:lstStyle/>
          <a:p>
            <a:fld id="{143CEE1B-CD99-4D42-B266-772A55959D4B}" type="slidenum">
              <a:rPr lang="en-US" smtClean="0"/>
              <a:pPr/>
              <a:t>3</a:t>
            </a:fld>
            <a:endParaRPr lang="en-US" dirty="0"/>
          </a:p>
        </p:txBody>
      </p:sp>
      <p:sp>
        <p:nvSpPr>
          <p:cNvPr id="3" name="Footer Placeholder 2"/>
          <p:cNvSpPr>
            <a:spLocks noGrp="1"/>
          </p:cNvSpPr>
          <p:nvPr>
            <p:ph type="ftr" sz="quarter" idx="11"/>
          </p:nvPr>
        </p:nvSpPr>
        <p:spPr/>
        <p:txBody>
          <a:bodyPr/>
          <a:lstStyle/>
          <a:p>
            <a:pPr algn="r"/>
            <a:r>
              <a:rPr lang="en-US" dirty="0" smtClean="0"/>
              <a:t>Julie Gibson</a:t>
            </a:r>
            <a:endParaRPr lang="en-US" dirty="0"/>
          </a:p>
        </p:txBody>
      </p:sp>
    </p:spTree>
    <p:extLst>
      <p:ext uri="{BB962C8B-B14F-4D97-AF65-F5344CB8AC3E}">
        <p14:creationId xmlns:p14="http://schemas.microsoft.com/office/powerpoint/2010/main" val="1514378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Remote Identity Proofing (RIDP)</a:t>
            </a:r>
            <a:endParaRPr lang="en-US" dirty="0"/>
          </a:p>
        </p:txBody>
      </p:sp>
      <p:sp>
        <p:nvSpPr>
          <p:cNvPr id="4" name="Content Placeholder 3"/>
          <p:cNvSpPr>
            <a:spLocks noGrp="1"/>
          </p:cNvSpPr>
          <p:nvPr>
            <p:ph idx="1"/>
          </p:nvPr>
        </p:nvSpPr>
        <p:spPr>
          <a:xfrm>
            <a:off x="1435608" y="2057400"/>
            <a:ext cx="7498080" cy="3733800"/>
          </a:xfrm>
        </p:spPr>
        <p:txBody>
          <a:bodyPr>
            <a:normAutofit fontScale="77500" lnSpcReduction="20000"/>
          </a:bodyPr>
          <a:lstStyle/>
          <a:p>
            <a:r>
              <a:rPr lang="en-US" dirty="0" smtClean="0"/>
              <a:t>Failing the RIDP process does not prevent someone from completing their MEDES application.  However, they will not be allowed to sign on to their account until the RIDP process is completed.</a:t>
            </a:r>
          </a:p>
          <a:p>
            <a:pPr marL="82296" indent="0">
              <a:buNone/>
            </a:pPr>
            <a:endParaRPr lang="en-US" dirty="0" smtClean="0"/>
          </a:p>
          <a:p>
            <a:r>
              <a:rPr lang="en-US" dirty="0" smtClean="0"/>
              <a:t>If the applicant/participant tries to sign into their account, the following screen message appears:</a:t>
            </a:r>
          </a:p>
          <a:p>
            <a:pPr marL="402336" lvl="1" indent="0">
              <a:buNone/>
            </a:pPr>
            <a:r>
              <a:rPr lang="en-US" i="1" dirty="0" smtClean="0">
                <a:solidFill>
                  <a:srgbClr val="2A6D7D"/>
                </a:solidFill>
              </a:rPr>
              <a:t>“Authentication Failed.  The values you have entered are incorrect.  You failed authentication. Please call </a:t>
            </a:r>
            <a:r>
              <a:rPr lang="en-US" b="1" i="1" dirty="0" smtClean="0">
                <a:solidFill>
                  <a:srgbClr val="2A6D7D"/>
                </a:solidFill>
              </a:rPr>
              <a:t>(855) 373-9994 </a:t>
            </a:r>
            <a:r>
              <a:rPr lang="en-US" i="1" dirty="0" smtClean="0">
                <a:solidFill>
                  <a:srgbClr val="2A6D7D"/>
                </a:solidFill>
              </a:rPr>
              <a:t>for support.”</a:t>
            </a:r>
          </a:p>
        </p:txBody>
      </p:sp>
      <p:sp>
        <p:nvSpPr>
          <p:cNvPr id="3" name="Slide Number Placeholder 2"/>
          <p:cNvSpPr>
            <a:spLocks noGrp="1"/>
          </p:cNvSpPr>
          <p:nvPr>
            <p:ph type="sldNum" sz="quarter" idx="12"/>
          </p:nvPr>
        </p:nvSpPr>
        <p:spPr/>
        <p:txBody>
          <a:bodyPr/>
          <a:lstStyle/>
          <a:p>
            <a:fld id="{143CEE1B-CD99-4D42-B266-772A55959D4B}" type="slidenum">
              <a:rPr lang="en-US" smtClean="0"/>
              <a:pPr/>
              <a:t>30</a:t>
            </a:fld>
            <a:endParaRPr lang="en-US" dirty="0"/>
          </a:p>
        </p:txBody>
      </p:sp>
      <p:sp>
        <p:nvSpPr>
          <p:cNvPr id="5" name="Footer Placeholder 4"/>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1711220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8392" y="2600325"/>
            <a:ext cx="6400800" cy="1895475"/>
          </a:xfrm>
        </p:spPr>
        <p:txBody>
          <a:bodyPr/>
          <a:lstStyle/>
          <a:p>
            <a:r>
              <a:rPr lang="en-US" dirty="0" smtClean="0"/>
              <a:t>Speed the Processing of Applications</a:t>
            </a:r>
            <a:endParaRPr lang="en-US" dirty="0"/>
          </a:p>
        </p:txBody>
      </p:sp>
      <p:sp>
        <p:nvSpPr>
          <p:cNvPr id="6" name="Text Placeholder 5"/>
          <p:cNvSpPr>
            <a:spLocks noGrp="1"/>
          </p:cNvSpPr>
          <p:nvPr>
            <p:ph type="body" idx="1"/>
          </p:nvPr>
        </p:nvSpPr>
        <p:spPr>
          <a:xfrm>
            <a:off x="2590800" y="4572000"/>
            <a:ext cx="6400800" cy="990600"/>
          </a:xfrm>
        </p:spPr>
        <p:txBody>
          <a:bodyPr>
            <a:normAutofit fontScale="92500"/>
          </a:bodyPr>
          <a:lstStyle/>
          <a:p>
            <a:pPr marL="475488" indent="-457200">
              <a:buFont typeface="+mj-lt"/>
              <a:buAutoNum type="arabicPeriod"/>
            </a:pPr>
            <a:r>
              <a:rPr lang="en-US" dirty="0" smtClean="0"/>
              <a:t>File electronic applications or phone applications.</a:t>
            </a:r>
          </a:p>
          <a:p>
            <a:pPr marL="475488" indent="-457200">
              <a:buFont typeface="+mj-lt"/>
              <a:buAutoNum type="arabicPeriod"/>
            </a:pPr>
            <a:r>
              <a:rPr lang="en-US" dirty="0" smtClean="0"/>
              <a:t>Queue.</a:t>
            </a:r>
          </a:p>
          <a:p>
            <a:pPr marL="475488" indent="-457200">
              <a:buFont typeface="+mj-lt"/>
              <a:buAutoNum type="arabicPeriod"/>
            </a:pPr>
            <a:r>
              <a:rPr lang="en-US" dirty="0" smtClean="0"/>
              <a:t>It is </a:t>
            </a:r>
            <a:r>
              <a:rPr lang="en-US" b="1" dirty="0" smtClean="0"/>
              <a:t>NOT</a:t>
            </a:r>
            <a:r>
              <a:rPr lang="en-US" dirty="0" smtClean="0"/>
              <a:t> always necessary to file a MEDES application!</a:t>
            </a:r>
            <a:endParaRPr lang="en-US" dirty="0"/>
          </a:p>
        </p:txBody>
      </p:sp>
      <p:sp>
        <p:nvSpPr>
          <p:cNvPr id="3" name="Slide Number Placeholder 2"/>
          <p:cNvSpPr>
            <a:spLocks noGrp="1"/>
          </p:cNvSpPr>
          <p:nvPr>
            <p:ph type="sldNum" sz="quarter" idx="12"/>
          </p:nvPr>
        </p:nvSpPr>
        <p:spPr/>
        <p:txBody>
          <a:bodyPr/>
          <a:lstStyle/>
          <a:p>
            <a:fld id="{143CEE1B-CD99-4D42-B266-772A55959D4B}" type="slidenum">
              <a:rPr lang="en-US" smtClean="0"/>
              <a:pPr/>
              <a:t>31</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7098" y="381001"/>
            <a:ext cx="2622751" cy="1981200"/>
          </a:xfrm>
          <a:prstGeom prst="rect">
            <a:avLst/>
          </a:prstGeom>
          <a:effectLst>
            <a:softEdge rad="63500"/>
          </a:effectLst>
        </p:spPr>
      </p:pic>
      <p:sp>
        <p:nvSpPr>
          <p:cNvPr id="2" name="Footer Placeholder 1"/>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4285485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You can help us!</a:t>
            </a:r>
            <a:endParaRPr lang="en-US" dirty="0"/>
          </a:p>
        </p:txBody>
      </p:sp>
      <p:sp>
        <p:nvSpPr>
          <p:cNvPr id="4" name="Content Placeholder 3"/>
          <p:cNvSpPr>
            <a:spLocks noGrp="1"/>
          </p:cNvSpPr>
          <p:nvPr>
            <p:ph idx="1"/>
          </p:nvPr>
        </p:nvSpPr>
        <p:spPr>
          <a:xfrm>
            <a:off x="1371600" y="1600200"/>
            <a:ext cx="7620000" cy="4572000"/>
          </a:xfrm>
        </p:spPr>
        <p:txBody>
          <a:bodyPr>
            <a:normAutofit fontScale="70000" lnSpcReduction="20000"/>
          </a:bodyPr>
          <a:lstStyle/>
          <a:p>
            <a:pPr marL="82296" indent="0">
              <a:buNone/>
            </a:pPr>
            <a:r>
              <a:rPr lang="en-US" b="1" dirty="0" smtClean="0">
                <a:solidFill>
                  <a:srgbClr val="2A6D7D"/>
                </a:solidFill>
              </a:rPr>
              <a:t>It has been over a year since we launched our partnership. </a:t>
            </a:r>
          </a:p>
          <a:p>
            <a:pPr marL="82296" indent="0">
              <a:buNone/>
            </a:pPr>
            <a:endParaRPr lang="en-US" dirty="0"/>
          </a:p>
          <a:p>
            <a:r>
              <a:rPr lang="en-US" dirty="0" smtClean="0"/>
              <a:t>We have more than 125 active partners, and count you as one of our valued partners.</a:t>
            </a:r>
          </a:p>
          <a:p>
            <a:endParaRPr lang="en-US" dirty="0" smtClean="0"/>
          </a:p>
          <a:p>
            <a:r>
              <a:rPr lang="en-US" dirty="0" smtClean="0"/>
              <a:t>We hope it is easy for you to access key information needed as a user of our system.</a:t>
            </a:r>
          </a:p>
          <a:p>
            <a:endParaRPr lang="en-US" dirty="0"/>
          </a:p>
          <a:p>
            <a:r>
              <a:rPr lang="en-US" dirty="0" smtClean="0">
                <a:solidFill>
                  <a:srgbClr val="320E04"/>
                </a:solidFill>
              </a:rPr>
              <a:t>We want to encourage the filing of </a:t>
            </a:r>
            <a:r>
              <a:rPr lang="en-US" b="1" i="1" u="sng" dirty="0">
                <a:solidFill>
                  <a:srgbClr val="2A6D7D"/>
                </a:solidFill>
              </a:rPr>
              <a:t>E</a:t>
            </a:r>
            <a:r>
              <a:rPr lang="en-US" b="1" i="1" u="sng" dirty="0" smtClean="0">
                <a:solidFill>
                  <a:srgbClr val="2A6D7D"/>
                </a:solidFill>
              </a:rPr>
              <a:t>lectronic </a:t>
            </a:r>
            <a:r>
              <a:rPr lang="en-US" b="1" i="1" u="sng" dirty="0">
                <a:solidFill>
                  <a:srgbClr val="2A6D7D"/>
                </a:solidFill>
              </a:rPr>
              <a:t>A</a:t>
            </a:r>
            <a:r>
              <a:rPr lang="en-US" b="1" i="1" u="sng" dirty="0" smtClean="0">
                <a:solidFill>
                  <a:srgbClr val="2A6D7D"/>
                </a:solidFill>
              </a:rPr>
              <a:t>pplications</a:t>
            </a:r>
            <a:r>
              <a:rPr lang="en-US" i="1" dirty="0" smtClean="0">
                <a:solidFill>
                  <a:srgbClr val="2A6D7D"/>
                </a:solidFill>
              </a:rPr>
              <a:t>.</a:t>
            </a:r>
          </a:p>
          <a:p>
            <a:pPr marL="82296" indent="0">
              <a:buNone/>
            </a:pPr>
            <a:endParaRPr lang="en-US" dirty="0" smtClean="0"/>
          </a:p>
          <a:p>
            <a:r>
              <a:rPr lang="en-US" dirty="0" smtClean="0">
                <a:solidFill>
                  <a:srgbClr val="320E04"/>
                </a:solidFill>
              </a:rPr>
              <a:t>We are excited about your outreach efforts.</a:t>
            </a:r>
            <a:endParaRPr lang="en-US" dirty="0">
              <a:solidFill>
                <a:srgbClr val="320E04"/>
              </a:solidFill>
            </a:endParaRPr>
          </a:p>
        </p:txBody>
      </p:sp>
      <p:sp>
        <p:nvSpPr>
          <p:cNvPr id="3" name="Slide Number Placeholder 2"/>
          <p:cNvSpPr>
            <a:spLocks noGrp="1"/>
          </p:cNvSpPr>
          <p:nvPr>
            <p:ph type="sldNum" sz="quarter" idx="12"/>
          </p:nvPr>
        </p:nvSpPr>
        <p:spPr/>
        <p:txBody>
          <a:bodyPr/>
          <a:lstStyle/>
          <a:p>
            <a:fld id="{143CEE1B-CD99-4D42-B266-772A55959D4B}" type="slidenum">
              <a:rPr lang="en-US" smtClean="0"/>
              <a:pPr/>
              <a:t>32</a:t>
            </a:fld>
            <a:endParaRPr lang="en-US" dirty="0"/>
          </a:p>
        </p:txBody>
      </p:sp>
      <p:sp>
        <p:nvSpPr>
          <p:cNvPr id="5" name="Footer Placeholder 4"/>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2759530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Speed of Processing MAGI Applications</a:t>
            </a:r>
            <a:endParaRPr lang="en-US" dirty="0"/>
          </a:p>
        </p:txBody>
      </p:sp>
      <p:sp>
        <p:nvSpPr>
          <p:cNvPr id="4" name="Content Placeholder 3"/>
          <p:cNvSpPr>
            <a:spLocks noGrp="1"/>
          </p:cNvSpPr>
          <p:nvPr>
            <p:ph idx="1"/>
          </p:nvPr>
        </p:nvSpPr>
        <p:spPr>
          <a:xfrm>
            <a:off x="1435608" y="1905000"/>
            <a:ext cx="7498080" cy="4114800"/>
          </a:xfrm>
        </p:spPr>
        <p:txBody>
          <a:bodyPr>
            <a:normAutofit fontScale="92500"/>
          </a:bodyPr>
          <a:lstStyle/>
          <a:p>
            <a:r>
              <a:rPr lang="en-US" dirty="0" smtClean="0"/>
              <a:t>The following table shows success in reducing processing times and the queue of pending applications.  </a:t>
            </a:r>
          </a:p>
          <a:p>
            <a:pPr marL="603504" lvl="2" indent="0">
              <a:buNone/>
            </a:pPr>
            <a:r>
              <a:rPr lang="en-US" i="1" dirty="0" smtClean="0">
                <a:solidFill>
                  <a:srgbClr val="2A6D7D"/>
                </a:solidFill>
              </a:rPr>
              <a:t>We feel the normal monthly queue of pending MAGI applications will remain around </a:t>
            </a:r>
            <a:r>
              <a:rPr lang="en-US" b="1" i="1" dirty="0" smtClean="0">
                <a:solidFill>
                  <a:srgbClr val="2A6D7D"/>
                </a:solidFill>
              </a:rPr>
              <a:t>5,000</a:t>
            </a:r>
            <a:r>
              <a:rPr lang="en-US" i="1" dirty="0" smtClean="0">
                <a:solidFill>
                  <a:srgbClr val="2A6D7D"/>
                </a:solidFill>
              </a:rPr>
              <a:t> per month given the number of applications that require supporting documentation.  </a:t>
            </a:r>
          </a:p>
          <a:p>
            <a:pPr marL="82296" indent="0">
              <a:buNone/>
            </a:pPr>
            <a:endParaRPr lang="en-US" dirty="0" smtClean="0"/>
          </a:p>
          <a:p>
            <a:r>
              <a:rPr lang="en-US" dirty="0" smtClean="0"/>
              <a:t>A positive impact of the enhanced performance of our system. </a:t>
            </a:r>
          </a:p>
        </p:txBody>
      </p:sp>
      <p:sp>
        <p:nvSpPr>
          <p:cNvPr id="3" name="Slide Number Placeholder 2"/>
          <p:cNvSpPr>
            <a:spLocks noGrp="1"/>
          </p:cNvSpPr>
          <p:nvPr>
            <p:ph type="sldNum" sz="quarter" idx="12"/>
          </p:nvPr>
        </p:nvSpPr>
        <p:spPr/>
        <p:txBody>
          <a:bodyPr/>
          <a:lstStyle/>
          <a:p>
            <a:fld id="{143CEE1B-CD99-4D42-B266-772A55959D4B}" type="slidenum">
              <a:rPr lang="en-US" smtClean="0"/>
              <a:pPr/>
              <a:t>33</a:t>
            </a:fld>
            <a:endParaRPr lang="en-US" dirty="0"/>
          </a:p>
        </p:txBody>
      </p:sp>
      <p:sp>
        <p:nvSpPr>
          <p:cNvPr id="5" name="Footer Placeholder 4"/>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42542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Cumulative Queue (No FFM)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0900697"/>
              </p:ext>
            </p:extLst>
          </p:nvPr>
        </p:nvGraphicFramePr>
        <p:xfrm>
          <a:off x="1435100" y="1772474"/>
          <a:ext cx="7327900" cy="4626864"/>
        </p:xfrm>
        <a:graphic>
          <a:graphicData uri="http://schemas.openxmlformats.org/drawingml/2006/table">
            <a:tbl>
              <a:tblPr firstRow="1" firstCol="1" bandRow="1">
                <a:tableStyleId>{7DF18680-E054-41AD-8BC1-D1AEF772440D}</a:tableStyleId>
              </a:tblPr>
              <a:tblGrid>
                <a:gridCol w="3877661"/>
                <a:gridCol w="3450239"/>
              </a:tblGrid>
              <a:tr h="592386">
                <a:tc>
                  <a:txBody>
                    <a:bodyPr/>
                    <a:lstStyle/>
                    <a:p>
                      <a:pPr>
                        <a:lnSpc>
                          <a:spcPct val="115000"/>
                        </a:lnSpc>
                      </a:pPr>
                      <a:endParaRPr lang="en-US" sz="24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2400" dirty="0">
                          <a:effectLst/>
                        </a:rPr>
                        <a:t>Cumulative-Pending (No FFM)</a:t>
                      </a:r>
                      <a:endParaRPr lang="en-US" sz="2400" dirty="0">
                        <a:effectLst/>
                        <a:latin typeface="Calibri"/>
                        <a:ea typeface="Calibri"/>
                        <a:cs typeface="Times New Roman"/>
                      </a:endParaRPr>
                    </a:p>
                  </a:txBody>
                  <a:tcPr marL="68580" marR="68580" marT="0" marB="0"/>
                </a:tc>
              </a:tr>
              <a:tr h="220402">
                <a:tc>
                  <a:txBody>
                    <a:bodyPr/>
                    <a:lstStyle/>
                    <a:p>
                      <a:pPr>
                        <a:lnSpc>
                          <a:spcPct val="115000"/>
                        </a:lnSpc>
                      </a:pPr>
                      <a:r>
                        <a:rPr lang="en-US" sz="2400" dirty="0" smtClean="0">
                          <a:effectLst/>
                          <a:latin typeface="+mn-lt"/>
                        </a:rPr>
                        <a:t>September 2015</a:t>
                      </a:r>
                      <a:endParaRPr lang="en-US" sz="2400" dirty="0">
                        <a:effectLst/>
                        <a:latin typeface="+mn-lt"/>
                      </a:endParaRPr>
                    </a:p>
                  </a:txBody>
                  <a:tcPr marL="68580" marR="68580" marT="0" marB="0" anchor="b"/>
                </a:tc>
                <a:tc>
                  <a:txBody>
                    <a:bodyPr/>
                    <a:lstStyle/>
                    <a:p>
                      <a:pPr algn="r">
                        <a:lnSpc>
                          <a:spcPct val="115000"/>
                        </a:lnSpc>
                      </a:pPr>
                      <a:r>
                        <a:rPr lang="en-US" sz="2400" b="0" dirty="0" smtClean="0">
                          <a:effectLst/>
                          <a:latin typeface="+mn-lt"/>
                        </a:rPr>
                        <a:t>3,866</a:t>
                      </a:r>
                      <a:endParaRPr lang="en-US" sz="2400" b="0" dirty="0">
                        <a:effectLst/>
                        <a:latin typeface="+mn-lt"/>
                      </a:endParaRPr>
                    </a:p>
                  </a:txBody>
                  <a:tcPr marL="68580" marR="68580" marT="0" marB="0" anchor="b"/>
                </a:tc>
              </a:tr>
              <a:tr h="220402">
                <a:tc>
                  <a:txBody>
                    <a:bodyPr/>
                    <a:lstStyle/>
                    <a:p>
                      <a:pPr>
                        <a:lnSpc>
                          <a:spcPct val="115000"/>
                        </a:lnSpc>
                      </a:pPr>
                      <a:r>
                        <a:rPr lang="en-US" sz="2400" dirty="0" smtClean="0">
                          <a:effectLst/>
                          <a:latin typeface="+mn-lt"/>
                        </a:rPr>
                        <a:t>August</a:t>
                      </a:r>
                      <a:r>
                        <a:rPr lang="en-US" sz="2400" baseline="0" dirty="0" smtClean="0">
                          <a:effectLst/>
                          <a:latin typeface="+mn-lt"/>
                        </a:rPr>
                        <a:t> 2015</a:t>
                      </a:r>
                      <a:endParaRPr lang="en-US" sz="2400" dirty="0">
                        <a:effectLst/>
                        <a:latin typeface="+mn-lt"/>
                      </a:endParaRPr>
                    </a:p>
                  </a:txBody>
                  <a:tcPr marL="68580" marR="68580" marT="0" marB="0" anchor="b"/>
                </a:tc>
                <a:tc>
                  <a:txBody>
                    <a:bodyPr/>
                    <a:lstStyle/>
                    <a:p>
                      <a:pPr algn="r">
                        <a:lnSpc>
                          <a:spcPct val="115000"/>
                        </a:lnSpc>
                      </a:pPr>
                      <a:r>
                        <a:rPr lang="en-US" sz="2400" b="0" dirty="0" smtClean="0">
                          <a:effectLst/>
                          <a:latin typeface="+mn-lt"/>
                        </a:rPr>
                        <a:t>4,574</a:t>
                      </a:r>
                      <a:endParaRPr lang="en-US" sz="2400" b="0" dirty="0">
                        <a:effectLst/>
                        <a:latin typeface="+mn-lt"/>
                      </a:endParaRPr>
                    </a:p>
                  </a:txBody>
                  <a:tcPr marL="68580" marR="68580" marT="0" marB="0" anchor="b"/>
                </a:tc>
              </a:tr>
              <a:tr h="417574">
                <a:tc>
                  <a:txBody>
                    <a:bodyPr/>
                    <a:lstStyle/>
                    <a:p>
                      <a:pPr marL="0" marR="0">
                        <a:lnSpc>
                          <a:spcPct val="115000"/>
                        </a:lnSpc>
                        <a:spcBef>
                          <a:spcPts val="0"/>
                        </a:spcBef>
                        <a:spcAft>
                          <a:spcPts val="0"/>
                        </a:spcAft>
                      </a:pPr>
                      <a:r>
                        <a:rPr lang="en-US" sz="2400" dirty="0">
                          <a:effectLst/>
                        </a:rPr>
                        <a:t>July 2015</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3,051</a:t>
                      </a:r>
                      <a:endParaRPr lang="en-US" sz="2400" dirty="0">
                        <a:effectLst/>
                        <a:latin typeface="Calibri"/>
                        <a:ea typeface="Calibri"/>
                        <a:cs typeface="Times New Roman"/>
                      </a:endParaRPr>
                    </a:p>
                  </a:txBody>
                  <a:tcPr marL="68580" marR="68580" marT="0" marB="0" anchor="b"/>
                </a:tc>
              </a:tr>
              <a:tr h="200366">
                <a:tc>
                  <a:txBody>
                    <a:bodyPr/>
                    <a:lstStyle/>
                    <a:p>
                      <a:pPr marL="0" marR="0">
                        <a:lnSpc>
                          <a:spcPct val="115000"/>
                        </a:lnSpc>
                        <a:spcBef>
                          <a:spcPts val="0"/>
                        </a:spcBef>
                        <a:spcAft>
                          <a:spcPts val="0"/>
                        </a:spcAft>
                      </a:pPr>
                      <a:r>
                        <a:rPr lang="en-US" sz="2400">
                          <a:effectLst/>
                        </a:rPr>
                        <a:t>June 2015</a:t>
                      </a:r>
                      <a:endParaRPr lang="en-US" sz="2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2,901</a:t>
                      </a:r>
                      <a:endParaRPr lang="en-US" sz="2400" dirty="0">
                        <a:effectLst/>
                        <a:latin typeface="Calibri"/>
                        <a:ea typeface="Calibri"/>
                        <a:cs typeface="Times New Roman"/>
                      </a:endParaRPr>
                    </a:p>
                  </a:txBody>
                  <a:tcPr marL="68580" marR="68580" marT="0" marB="0" anchor="b"/>
                </a:tc>
              </a:tr>
              <a:tr h="200366">
                <a:tc>
                  <a:txBody>
                    <a:bodyPr/>
                    <a:lstStyle/>
                    <a:p>
                      <a:pPr marL="0" marR="0">
                        <a:lnSpc>
                          <a:spcPct val="115000"/>
                        </a:lnSpc>
                        <a:spcBef>
                          <a:spcPts val="0"/>
                        </a:spcBef>
                        <a:spcAft>
                          <a:spcPts val="0"/>
                        </a:spcAft>
                      </a:pPr>
                      <a:r>
                        <a:rPr lang="en-US" sz="2400" dirty="0">
                          <a:effectLst/>
                        </a:rPr>
                        <a:t>May 2015</a:t>
                      </a:r>
                      <a:endParaRPr lang="en-US" sz="24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3,074</a:t>
                      </a:r>
                      <a:endParaRPr lang="en-US" sz="2400" dirty="0">
                        <a:effectLst/>
                        <a:latin typeface="Calibri"/>
                        <a:ea typeface="Calibri"/>
                        <a:cs typeface="Times New Roman"/>
                      </a:endParaRPr>
                    </a:p>
                  </a:txBody>
                  <a:tcPr marL="68580" marR="68580" marT="0" marB="0" anchor="b"/>
                </a:tc>
              </a:tr>
              <a:tr h="200366">
                <a:tc>
                  <a:txBody>
                    <a:bodyPr/>
                    <a:lstStyle/>
                    <a:p>
                      <a:pPr marL="0" marR="0">
                        <a:lnSpc>
                          <a:spcPct val="115000"/>
                        </a:lnSpc>
                        <a:spcBef>
                          <a:spcPts val="0"/>
                        </a:spcBef>
                        <a:spcAft>
                          <a:spcPts val="0"/>
                        </a:spcAft>
                      </a:pPr>
                      <a:r>
                        <a:rPr lang="en-US" sz="2400">
                          <a:effectLst/>
                        </a:rPr>
                        <a:t>April 2015</a:t>
                      </a:r>
                      <a:endParaRPr lang="en-US" sz="2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5,851</a:t>
                      </a:r>
                      <a:endParaRPr lang="en-US" sz="2400" dirty="0">
                        <a:effectLst/>
                        <a:latin typeface="Calibri"/>
                        <a:ea typeface="Calibri"/>
                        <a:cs typeface="Times New Roman"/>
                      </a:endParaRPr>
                    </a:p>
                  </a:txBody>
                  <a:tcPr marL="68580" marR="68580" marT="0" marB="0" anchor="b"/>
                </a:tc>
              </a:tr>
              <a:tr h="200366">
                <a:tc>
                  <a:txBody>
                    <a:bodyPr/>
                    <a:lstStyle/>
                    <a:p>
                      <a:pPr marL="0" marR="0">
                        <a:lnSpc>
                          <a:spcPct val="115000"/>
                        </a:lnSpc>
                        <a:spcBef>
                          <a:spcPts val="0"/>
                        </a:spcBef>
                        <a:spcAft>
                          <a:spcPts val="0"/>
                        </a:spcAft>
                      </a:pPr>
                      <a:r>
                        <a:rPr lang="en-US" sz="2400">
                          <a:effectLst/>
                        </a:rPr>
                        <a:t>March 2015</a:t>
                      </a:r>
                      <a:endParaRPr lang="en-US" sz="2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6,471</a:t>
                      </a:r>
                      <a:endParaRPr lang="en-US" sz="2400" dirty="0">
                        <a:effectLst/>
                        <a:latin typeface="Calibri"/>
                        <a:ea typeface="Calibri"/>
                        <a:cs typeface="Times New Roman"/>
                      </a:endParaRPr>
                    </a:p>
                  </a:txBody>
                  <a:tcPr marL="68580" marR="68580" marT="0" marB="0" anchor="b"/>
                </a:tc>
              </a:tr>
              <a:tr h="200366">
                <a:tc>
                  <a:txBody>
                    <a:bodyPr/>
                    <a:lstStyle/>
                    <a:p>
                      <a:pPr marL="0" marR="0">
                        <a:lnSpc>
                          <a:spcPct val="115000"/>
                        </a:lnSpc>
                        <a:spcBef>
                          <a:spcPts val="0"/>
                        </a:spcBef>
                        <a:spcAft>
                          <a:spcPts val="0"/>
                        </a:spcAft>
                      </a:pPr>
                      <a:r>
                        <a:rPr lang="en-US" sz="2400">
                          <a:effectLst/>
                        </a:rPr>
                        <a:t>February 2015</a:t>
                      </a:r>
                      <a:endParaRPr lang="en-US" sz="2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10,638</a:t>
                      </a:r>
                      <a:endParaRPr lang="en-US" sz="2400" dirty="0">
                        <a:effectLst/>
                        <a:latin typeface="Calibri"/>
                        <a:ea typeface="Calibri"/>
                        <a:cs typeface="Times New Roman"/>
                      </a:endParaRPr>
                    </a:p>
                  </a:txBody>
                  <a:tcPr marL="68580" marR="68580" marT="0" marB="0" anchor="b"/>
                </a:tc>
              </a:tr>
              <a:tr h="200366">
                <a:tc>
                  <a:txBody>
                    <a:bodyPr/>
                    <a:lstStyle/>
                    <a:p>
                      <a:pPr marL="0" marR="0">
                        <a:lnSpc>
                          <a:spcPct val="115000"/>
                        </a:lnSpc>
                        <a:spcBef>
                          <a:spcPts val="0"/>
                        </a:spcBef>
                        <a:spcAft>
                          <a:spcPts val="0"/>
                        </a:spcAft>
                      </a:pPr>
                      <a:r>
                        <a:rPr lang="en-US" sz="2400">
                          <a:effectLst/>
                        </a:rPr>
                        <a:t>January 2015</a:t>
                      </a:r>
                      <a:endParaRPr lang="en-US" sz="24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400" dirty="0">
                          <a:effectLst/>
                        </a:rPr>
                        <a:t>14,282</a:t>
                      </a:r>
                      <a:endParaRPr lang="en-US" sz="2400" dirty="0">
                        <a:effectLst/>
                        <a:latin typeface="Calibri"/>
                        <a:ea typeface="Calibri"/>
                        <a:cs typeface="Times New Roman"/>
                      </a:endParaRPr>
                    </a:p>
                  </a:txBody>
                  <a:tcPr marL="68580" marR="68580" marT="0" marB="0" anchor="b"/>
                </a:tc>
              </a:tr>
            </a:tbl>
          </a:graphicData>
        </a:graphic>
      </p:graphicFrame>
      <p:sp>
        <p:nvSpPr>
          <p:cNvPr id="3" name="Slide Number Placeholder 2"/>
          <p:cNvSpPr>
            <a:spLocks noGrp="1"/>
          </p:cNvSpPr>
          <p:nvPr>
            <p:ph type="sldNum" sz="quarter" idx="12"/>
          </p:nvPr>
        </p:nvSpPr>
        <p:spPr/>
        <p:txBody>
          <a:bodyPr/>
          <a:lstStyle/>
          <a:p>
            <a:fld id="{143CEE1B-CD99-4D42-B266-772A55959D4B}" type="slidenum">
              <a:rPr lang="en-US" smtClean="0"/>
              <a:pPr/>
              <a:t>34</a:t>
            </a:fld>
            <a:endParaRPr lang="en-US" dirty="0"/>
          </a:p>
        </p:txBody>
      </p:sp>
      <p:sp>
        <p:nvSpPr>
          <p:cNvPr id="4" name="Footer Placeholder 3"/>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3680934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percent of applications are filed electronically?</a:t>
            </a:r>
            <a:endParaRPr lang="en-US" dirty="0"/>
          </a:p>
        </p:txBody>
      </p:sp>
      <p:sp>
        <p:nvSpPr>
          <p:cNvPr id="4" name="Content Placeholder 3"/>
          <p:cNvSpPr>
            <a:spLocks noGrp="1"/>
          </p:cNvSpPr>
          <p:nvPr>
            <p:ph idx="1"/>
          </p:nvPr>
        </p:nvSpPr>
        <p:spPr>
          <a:xfrm>
            <a:off x="1447800" y="1752600"/>
            <a:ext cx="7498080" cy="4876800"/>
          </a:xfrm>
        </p:spPr>
        <p:txBody>
          <a:bodyPr>
            <a:normAutofit fontScale="77500" lnSpcReduction="20000"/>
          </a:bodyPr>
          <a:lstStyle/>
          <a:p>
            <a:pPr marL="82296" indent="0">
              <a:buNone/>
            </a:pPr>
            <a:r>
              <a:rPr lang="en-US" b="1" dirty="0" smtClean="0"/>
              <a:t>Electronic Applications.  </a:t>
            </a:r>
            <a:r>
              <a:rPr lang="en-US" dirty="0" smtClean="0"/>
              <a:t>In July, two-thirds of all applications were submitted either online or by phone.  Due to your support, FSD’s initial goal of growing the number of applications submitted electronically is being progressively achieved.  </a:t>
            </a:r>
          </a:p>
          <a:p>
            <a:pPr marL="82296" indent="0">
              <a:buNone/>
            </a:pPr>
            <a:endParaRPr lang="en-US" b="1" dirty="0">
              <a:solidFill>
                <a:srgbClr val="2A6D7D"/>
              </a:solidFill>
            </a:endParaRPr>
          </a:p>
          <a:p>
            <a:pPr marL="82296" indent="0">
              <a:buNone/>
            </a:pPr>
            <a:r>
              <a:rPr lang="en-US" b="1" dirty="0" smtClean="0">
                <a:solidFill>
                  <a:srgbClr val="2A6D7D"/>
                </a:solidFill>
              </a:rPr>
              <a:t>For the month of July:</a:t>
            </a:r>
          </a:p>
          <a:p>
            <a:pPr marL="82296" indent="0">
              <a:buNone/>
            </a:pPr>
            <a:endParaRPr lang="en-US" b="1" dirty="0" smtClean="0">
              <a:solidFill>
                <a:srgbClr val="2A6D7D"/>
              </a:solidFill>
            </a:endParaRPr>
          </a:p>
          <a:p>
            <a:r>
              <a:rPr lang="en-US" dirty="0" smtClean="0"/>
              <a:t>42% of applications submitted were created online at </a:t>
            </a:r>
            <a:r>
              <a:rPr lang="en-US" dirty="0" smtClean="0">
                <a:hlinkClick r:id="rId2"/>
              </a:rPr>
              <a:t>www.mydss.mo.gov</a:t>
            </a:r>
            <a:endParaRPr lang="en-US" dirty="0" smtClean="0"/>
          </a:p>
          <a:p>
            <a:pPr marL="82296" indent="0">
              <a:buNone/>
            </a:pPr>
            <a:endParaRPr lang="en-US" dirty="0"/>
          </a:p>
          <a:p>
            <a:r>
              <a:rPr lang="en-US" dirty="0" smtClean="0"/>
              <a:t>24% of total applications were submitted by phone.  </a:t>
            </a:r>
          </a:p>
          <a:p>
            <a:pPr marL="402336" lvl="1" indent="0">
              <a:buNone/>
            </a:pPr>
            <a:r>
              <a:rPr lang="en-US" dirty="0" smtClean="0"/>
              <a:t>Phone applications are becoming increasingly popular in rural areas where people have limited access to the internet. </a:t>
            </a:r>
          </a:p>
        </p:txBody>
      </p:sp>
      <p:sp>
        <p:nvSpPr>
          <p:cNvPr id="3" name="Slide Number Placeholder 2"/>
          <p:cNvSpPr>
            <a:spLocks noGrp="1"/>
          </p:cNvSpPr>
          <p:nvPr>
            <p:ph type="sldNum" sz="quarter" idx="12"/>
          </p:nvPr>
        </p:nvSpPr>
        <p:spPr/>
        <p:txBody>
          <a:bodyPr/>
          <a:lstStyle/>
          <a:p>
            <a:fld id="{143CEE1B-CD99-4D42-B266-772A55959D4B}" type="slidenum">
              <a:rPr lang="en-US" smtClean="0"/>
              <a:pPr/>
              <a:t>35</a:t>
            </a:fld>
            <a:endParaRPr lang="en-US" dirty="0"/>
          </a:p>
        </p:txBody>
      </p:sp>
      <p:sp>
        <p:nvSpPr>
          <p:cNvPr id="5" name="Footer Placeholder 4"/>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1179820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it always necessary to file a MEDES application?</a:t>
            </a:r>
            <a:endParaRPr lang="en-US" dirty="0"/>
          </a:p>
        </p:txBody>
      </p:sp>
      <p:sp>
        <p:nvSpPr>
          <p:cNvPr id="4" name="Content Placeholder 3"/>
          <p:cNvSpPr>
            <a:spLocks noGrp="1"/>
          </p:cNvSpPr>
          <p:nvPr>
            <p:ph idx="1"/>
          </p:nvPr>
        </p:nvSpPr>
        <p:spPr>
          <a:xfrm>
            <a:off x="1371600" y="1752600"/>
            <a:ext cx="7620000" cy="4419600"/>
          </a:xfrm>
        </p:spPr>
        <p:txBody>
          <a:bodyPr>
            <a:normAutofit fontScale="62500" lnSpcReduction="20000"/>
          </a:bodyPr>
          <a:lstStyle/>
          <a:p>
            <a:pPr marL="82296" indent="0">
              <a:buNone/>
            </a:pPr>
            <a:r>
              <a:rPr lang="en-US" b="1" dirty="0">
                <a:solidFill>
                  <a:srgbClr val="2A6D7D"/>
                </a:solidFill>
              </a:rPr>
              <a:t>Not always</a:t>
            </a:r>
            <a:r>
              <a:rPr lang="en-US" b="1" dirty="0" smtClean="0">
                <a:solidFill>
                  <a:srgbClr val="2A6D7D"/>
                </a:solidFill>
              </a:rPr>
              <a:t>.</a:t>
            </a:r>
            <a:endParaRPr lang="en-US" b="1" dirty="0">
              <a:solidFill>
                <a:srgbClr val="2A6D7D"/>
              </a:solidFill>
            </a:endParaRPr>
          </a:p>
          <a:p>
            <a:pPr marL="82296" indent="0">
              <a:buNone/>
            </a:pPr>
            <a:r>
              <a:rPr lang="en-US" dirty="0"/>
              <a:t>T</a:t>
            </a:r>
            <a:r>
              <a:rPr lang="en-US" dirty="0" smtClean="0"/>
              <a:t>o speed the processing of applications, FSD is identifying processes to eliminate the need to submit duplicate applications.  </a:t>
            </a:r>
          </a:p>
          <a:p>
            <a:pPr marL="82296" indent="0">
              <a:buNone/>
            </a:pPr>
            <a:endParaRPr lang="en-US" dirty="0" smtClean="0"/>
          </a:p>
          <a:p>
            <a:r>
              <a:rPr lang="en-US" dirty="0"/>
              <a:t>If a woman is already a part of an </a:t>
            </a:r>
            <a:r>
              <a:rPr lang="en-US" b="1" dirty="0"/>
              <a:t>active</a:t>
            </a:r>
            <a:r>
              <a:rPr lang="en-US" dirty="0"/>
              <a:t> case in MEDES, she may have pregnancy added to that active case by submitting an </a:t>
            </a:r>
            <a:r>
              <a:rPr lang="en-US" b="1" u="sng" dirty="0"/>
              <a:t>Add a Pregnancy</a:t>
            </a:r>
            <a:r>
              <a:rPr lang="en-US" u="sng" dirty="0"/>
              <a:t> </a:t>
            </a:r>
            <a:r>
              <a:rPr lang="en-US" dirty="0"/>
              <a:t>form. </a:t>
            </a:r>
          </a:p>
          <a:p>
            <a:endParaRPr lang="en-US" dirty="0"/>
          </a:p>
          <a:p>
            <a:r>
              <a:rPr lang="en-US" dirty="0"/>
              <a:t>If the pregnant woman is </a:t>
            </a:r>
            <a:r>
              <a:rPr lang="en-US" b="1" dirty="0" smtClean="0"/>
              <a:t>NOT</a:t>
            </a:r>
            <a:r>
              <a:rPr lang="en-US" dirty="0" smtClean="0"/>
              <a:t> a </a:t>
            </a:r>
            <a:r>
              <a:rPr lang="en-US" dirty="0"/>
              <a:t>part of an </a:t>
            </a:r>
            <a:r>
              <a:rPr lang="en-US" b="1" dirty="0"/>
              <a:t>active</a:t>
            </a:r>
            <a:r>
              <a:rPr lang="en-US" dirty="0"/>
              <a:t> MEDES case, it is important for her to complete a Medicaid application. In this case, the woman will complete two different applications – one for TEMP MPW coverage and one for Medicaid coverage</a:t>
            </a:r>
            <a:r>
              <a:rPr lang="en-US" dirty="0" smtClean="0"/>
              <a:t>.</a:t>
            </a:r>
          </a:p>
          <a:p>
            <a:endParaRPr lang="en-US" dirty="0"/>
          </a:p>
          <a:p>
            <a:r>
              <a:rPr lang="en-US" dirty="0"/>
              <a:t>S</a:t>
            </a:r>
            <a:r>
              <a:rPr lang="en-US" dirty="0" smtClean="0"/>
              <a:t>ubmit </a:t>
            </a:r>
            <a:r>
              <a:rPr lang="en-US" b="1" dirty="0" smtClean="0"/>
              <a:t>Add </a:t>
            </a:r>
            <a:r>
              <a:rPr lang="en-US" b="1" dirty="0"/>
              <a:t>a Pregnancy </a:t>
            </a:r>
            <a:r>
              <a:rPr lang="en-US" dirty="0"/>
              <a:t>forms by </a:t>
            </a:r>
            <a:r>
              <a:rPr lang="en-US" dirty="0" smtClean="0"/>
              <a:t>fax or email.  </a:t>
            </a:r>
            <a:r>
              <a:rPr lang="en-US" b="1" dirty="0" smtClean="0">
                <a:solidFill>
                  <a:srgbClr val="2A6D7D"/>
                </a:solidFill>
              </a:rPr>
              <a:t>Fax 573-751-0282 or Email fsd.medes@dss.mo.gov</a:t>
            </a:r>
            <a:endParaRPr lang="en-US" b="1" dirty="0">
              <a:solidFill>
                <a:srgbClr val="2A6D7D"/>
              </a:solidFill>
            </a:endParaRPr>
          </a:p>
          <a:p>
            <a:endParaRPr lang="en-US" dirty="0"/>
          </a:p>
        </p:txBody>
      </p:sp>
      <p:sp>
        <p:nvSpPr>
          <p:cNvPr id="3" name="Slide Number Placeholder 2"/>
          <p:cNvSpPr>
            <a:spLocks noGrp="1"/>
          </p:cNvSpPr>
          <p:nvPr>
            <p:ph type="sldNum" sz="quarter" idx="12"/>
          </p:nvPr>
        </p:nvSpPr>
        <p:spPr/>
        <p:txBody>
          <a:bodyPr/>
          <a:lstStyle/>
          <a:p>
            <a:fld id="{143CEE1B-CD99-4D42-B266-772A55959D4B}" type="slidenum">
              <a:rPr lang="en-US" smtClean="0"/>
              <a:pPr/>
              <a:t>36</a:t>
            </a:fld>
            <a:endParaRPr lang="en-US" dirty="0"/>
          </a:p>
        </p:txBody>
      </p:sp>
      <p:sp>
        <p:nvSpPr>
          <p:cNvPr id="5" name="Footer Placeholder 4"/>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4135218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43CEE1B-CD99-4D42-B266-772A55959D4B}" type="slidenum">
              <a:rPr lang="en-US" smtClean="0"/>
              <a:pPr/>
              <a:t>37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495740"/>
              </p:ext>
            </p:extLst>
          </p:nvPr>
        </p:nvGraphicFramePr>
        <p:xfrm>
          <a:off x="1828800" y="152400"/>
          <a:ext cx="5562600" cy="6553200"/>
        </p:xfrm>
        <a:graphic>
          <a:graphicData uri="http://schemas.openxmlformats.org/presentationml/2006/ole">
            <mc:AlternateContent xmlns:mc="http://schemas.openxmlformats.org/markup-compatibility/2006">
              <mc:Choice xmlns:v="urn:schemas-microsoft-com:vml" Requires="v">
                <p:oleObj spid="_x0000_s4225" name="Acrobat Document" r:id="rId3" imgW="4663359" imgH="6035040" progId="AcroExch.Document.11">
                  <p:embed/>
                </p:oleObj>
              </mc:Choice>
              <mc:Fallback>
                <p:oleObj name="Acrobat Document" r:id="rId3" imgW="4663359" imgH="6035040" progId="AcroExch.Document.11">
                  <p:embed/>
                  <p:pic>
                    <p:nvPicPr>
                      <p:cNvPr id="0" name=""/>
                      <p:cNvPicPr/>
                      <p:nvPr/>
                    </p:nvPicPr>
                    <p:blipFill>
                      <a:blip r:embed="rId4"/>
                      <a:stretch>
                        <a:fillRect/>
                      </a:stretch>
                    </p:blipFill>
                    <p:spPr>
                      <a:xfrm>
                        <a:off x="1828800" y="152400"/>
                        <a:ext cx="5562600" cy="6553200"/>
                      </a:xfrm>
                      <a:prstGeom prst="rect">
                        <a:avLst/>
                      </a:prstGeom>
                    </p:spPr>
                  </p:pic>
                </p:oleObj>
              </mc:Fallback>
            </mc:AlternateContent>
          </a:graphicData>
        </a:graphic>
      </p:graphicFrame>
      <p:sp>
        <p:nvSpPr>
          <p:cNvPr id="2" name="Footer Placeholder 1"/>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2872806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3CEE1B-CD99-4D42-B266-772A55959D4B}" type="slidenum">
              <a:rPr lang="en-US" smtClean="0"/>
              <a:pPr/>
              <a:t>38</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267022499"/>
              </p:ext>
            </p:extLst>
          </p:nvPr>
        </p:nvGraphicFramePr>
        <p:xfrm>
          <a:off x="1828800" y="152400"/>
          <a:ext cx="5715000" cy="7086600"/>
        </p:xfrm>
        <a:graphic>
          <a:graphicData uri="http://schemas.openxmlformats.org/presentationml/2006/ole">
            <mc:AlternateContent xmlns:mc="http://schemas.openxmlformats.org/markup-compatibility/2006">
              <mc:Choice xmlns:v="urn:schemas-microsoft-com:vml" Requires="v">
                <p:oleObj spid="_x0000_s5249" name="Acrobat Document" r:id="rId3" imgW="4663359" imgH="6035040" progId="AcroExch.Document.11">
                  <p:embed/>
                </p:oleObj>
              </mc:Choice>
              <mc:Fallback>
                <p:oleObj name="Acrobat Document" r:id="rId3" imgW="4663359" imgH="6035040" progId="AcroExch.Document.11">
                  <p:embed/>
                  <p:pic>
                    <p:nvPicPr>
                      <p:cNvPr id="0" name=""/>
                      <p:cNvPicPr/>
                      <p:nvPr/>
                    </p:nvPicPr>
                    <p:blipFill>
                      <a:blip r:embed="rId4"/>
                      <a:stretch>
                        <a:fillRect/>
                      </a:stretch>
                    </p:blipFill>
                    <p:spPr>
                      <a:xfrm>
                        <a:off x="1828800" y="152400"/>
                        <a:ext cx="5715000" cy="7086600"/>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3563701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Partnership Contact Information</a:t>
            </a:r>
            <a:endParaRPr lang="en-US" dirty="0"/>
          </a:p>
        </p:txBody>
      </p:sp>
      <p:sp>
        <p:nvSpPr>
          <p:cNvPr id="4" name="Content Placeholder 3"/>
          <p:cNvSpPr>
            <a:spLocks noGrp="1"/>
          </p:cNvSpPr>
          <p:nvPr>
            <p:ph idx="1"/>
          </p:nvPr>
        </p:nvSpPr>
        <p:spPr>
          <a:xfrm>
            <a:off x="1435608" y="1600200"/>
            <a:ext cx="7498080" cy="4800600"/>
          </a:xfrm>
        </p:spPr>
        <p:txBody>
          <a:bodyPr>
            <a:normAutofit fontScale="85000" lnSpcReduction="20000"/>
          </a:bodyPr>
          <a:lstStyle/>
          <a:p>
            <a:r>
              <a:rPr lang="en-US" dirty="0" smtClean="0"/>
              <a:t>At this time, </a:t>
            </a:r>
            <a:r>
              <a:rPr lang="en-US" b="1" u="sng" dirty="0" smtClean="0">
                <a:solidFill>
                  <a:srgbClr val="2A6D7D"/>
                </a:solidFill>
              </a:rPr>
              <a:t>Dwight Fine</a:t>
            </a:r>
            <a:r>
              <a:rPr lang="en-US" b="1" dirty="0" smtClean="0">
                <a:solidFill>
                  <a:srgbClr val="2A6D7D"/>
                </a:solidFill>
              </a:rPr>
              <a:t> </a:t>
            </a:r>
            <a:r>
              <a:rPr lang="en-US" dirty="0" smtClean="0"/>
              <a:t>is working with FSD’s partners.  He will answer your questions and respond to your concerns.  </a:t>
            </a:r>
          </a:p>
          <a:p>
            <a:endParaRPr lang="en-US" dirty="0"/>
          </a:p>
          <a:p>
            <a:r>
              <a:rPr lang="en-US" dirty="0" smtClean="0"/>
              <a:t>He may be contacted at </a:t>
            </a:r>
            <a:r>
              <a:rPr lang="en-US" b="1" dirty="0" smtClean="0">
                <a:solidFill>
                  <a:srgbClr val="2A6D7D"/>
                </a:solidFill>
              </a:rPr>
              <a:t>573-526-3288</a:t>
            </a:r>
            <a:r>
              <a:rPr lang="en-US" b="1" dirty="0" smtClean="0"/>
              <a:t>,</a:t>
            </a:r>
            <a:r>
              <a:rPr lang="en-US" dirty="0" smtClean="0"/>
              <a:t> or by email at </a:t>
            </a:r>
            <a:r>
              <a:rPr lang="en-US" b="1" dirty="0" smtClean="0">
                <a:hlinkClick r:id="rId2"/>
              </a:rPr>
              <a:t>FSD.MEDESUSERS@dss.mo.gov</a:t>
            </a:r>
            <a:r>
              <a:rPr lang="en-US" dirty="0" smtClean="0"/>
              <a:t>.  </a:t>
            </a:r>
          </a:p>
          <a:p>
            <a:pPr marL="82296" indent="0">
              <a:buNone/>
            </a:pPr>
            <a:endParaRPr lang="en-US" dirty="0"/>
          </a:p>
          <a:p>
            <a:r>
              <a:rPr lang="en-US" dirty="0" smtClean="0"/>
              <a:t>If you have problems navigating our system, or complaints about the way we process the information you submit, please let Dwight know as soon as possible.  He will raise your concerns with appropriate staff.</a:t>
            </a:r>
          </a:p>
        </p:txBody>
      </p:sp>
      <p:sp>
        <p:nvSpPr>
          <p:cNvPr id="3" name="Slide Number Placeholder 2"/>
          <p:cNvSpPr>
            <a:spLocks noGrp="1"/>
          </p:cNvSpPr>
          <p:nvPr>
            <p:ph type="sldNum" sz="quarter" idx="12"/>
          </p:nvPr>
        </p:nvSpPr>
        <p:spPr/>
        <p:txBody>
          <a:bodyPr/>
          <a:lstStyle/>
          <a:p>
            <a:fld id="{143CEE1B-CD99-4D42-B266-772A55959D4B}" type="slidenum">
              <a:rPr lang="en-US" smtClean="0"/>
              <a:pPr/>
              <a:t>39</a:t>
            </a:fld>
            <a:endParaRPr lang="en-US" dirty="0"/>
          </a:p>
        </p:txBody>
      </p:sp>
      <p:sp>
        <p:nvSpPr>
          <p:cNvPr id="5" name="Footer Placeholder 4"/>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402080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mydss.mo.gov</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00" y="1448883"/>
            <a:ext cx="7499350" cy="4798434"/>
          </a:xfrm>
        </p:spPr>
      </p:pic>
      <p:sp>
        <p:nvSpPr>
          <p:cNvPr id="6" name="Slide Number Placeholder 5"/>
          <p:cNvSpPr>
            <a:spLocks noGrp="1"/>
          </p:cNvSpPr>
          <p:nvPr>
            <p:ph type="sldNum" sz="quarter" idx="12"/>
          </p:nvPr>
        </p:nvSpPr>
        <p:spPr/>
        <p:txBody>
          <a:bodyPr/>
          <a:lstStyle/>
          <a:p>
            <a:fld id="{143CEE1B-CD99-4D42-B266-772A55959D4B}" type="slidenum">
              <a:rPr lang="en-US" smtClean="0"/>
              <a:pPr/>
              <a:t>4</a:t>
            </a:fld>
            <a:endParaRPr lang="en-US" dirty="0"/>
          </a:p>
        </p:txBody>
      </p:sp>
      <p:sp>
        <p:nvSpPr>
          <p:cNvPr id="4" name="Footer Placeholder 3"/>
          <p:cNvSpPr>
            <a:spLocks noGrp="1"/>
          </p:cNvSpPr>
          <p:nvPr>
            <p:ph type="ftr" sz="quarter" idx="11"/>
          </p:nvPr>
        </p:nvSpPr>
        <p:spPr/>
        <p:txBody>
          <a:bodyPr/>
          <a:lstStyle/>
          <a:p>
            <a:pPr algn="r"/>
            <a:r>
              <a:rPr lang="en-US" dirty="0" smtClean="0"/>
              <a:t>Julie Gibson</a:t>
            </a:r>
            <a:endParaRPr lang="en-US" dirty="0"/>
          </a:p>
        </p:txBody>
      </p:sp>
    </p:spTree>
    <p:extLst>
      <p:ext uri="{BB962C8B-B14F-4D97-AF65-F5344CB8AC3E}">
        <p14:creationId xmlns:p14="http://schemas.microsoft.com/office/powerpoint/2010/main" val="4030535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8392" y="2066925"/>
            <a:ext cx="6400800" cy="1285875"/>
          </a:xfrm>
        </p:spPr>
        <p:txBody>
          <a:bodyPr/>
          <a:lstStyle/>
          <a:p>
            <a:r>
              <a:rPr lang="en-US" dirty="0" smtClean="0"/>
              <a:t>Useful Information:	</a:t>
            </a:r>
            <a:endParaRPr lang="en-US" dirty="0"/>
          </a:p>
        </p:txBody>
      </p:sp>
      <p:sp>
        <p:nvSpPr>
          <p:cNvPr id="4" name="Text Placeholder 3"/>
          <p:cNvSpPr>
            <a:spLocks noGrp="1"/>
          </p:cNvSpPr>
          <p:nvPr>
            <p:ph type="body" idx="1"/>
          </p:nvPr>
        </p:nvSpPr>
        <p:spPr>
          <a:xfrm>
            <a:off x="2514600" y="3505200"/>
            <a:ext cx="6400800" cy="2209800"/>
          </a:xfrm>
        </p:spPr>
        <p:txBody>
          <a:bodyPr>
            <a:normAutofit/>
          </a:bodyPr>
          <a:lstStyle/>
          <a:p>
            <a:pPr marL="475488" indent="-457200">
              <a:buFont typeface="+mj-lt"/>
              <a:buAutoNum type="arabicPeriod"/>
            </a:pPr>
            <a:r>
              <a:rPr lang="en-US" dirty="0" smtClean="0"/>
              <a:t>How are MAGI Applications Submitted</a:t>
            </a:r>
          </a:p>
          <a:p>
            <a:pPr marL="475488" indent="-457200">
              <a:buFont typeface="+mj-lt"/>
              <a:buAutoNum type="arabicPeriod"/>
            </a:pPr>
            <a:r>
              <a:rPr lang="en-US" dirty="0" smtClean="0"/>
              <a:t>Call 855-373-9994 to Apply over the Phone</a:t>
            </a:r>
          </a:p>
          <a:p>
            <a:pPr marL="475488" indent="-457200">
              <a:buFont typeface="+mj-lt"/>
              <a:buAutoNum type="arabicPeriod"/>
            </a:pPr>
            <a:r>
              <a:rPr lang="en-US" dirty="0" smtClean="0"/>
              <a:t>Call 855-373-4636 to check Status of your Application</a:t>
            </a:r>
          </a:p>
          <a:p>
            <a:pPr marL="475488" indent="-457200">
              <a:buFont typeface="+mj-lt"/>
              <a:buAutoNum type="arabicPeriod"/>
            </a:pPr>
            <a:r>
              <a:rPr lang="en-US" dirty="0" smtClean="0"/>
              <a:t>Common ME Codes</a:t>
            </a:r>
          </a:p>
          <a:p>
            <a:pPr marL="475488" indent="-457200">
              <a:buFont typeface="+mj-lt"/>
              <a:buAutoNum type="arabicPeriod"/>
            </a:pPr>
            <a:r>
              <a:rPr lang="en-US" dirty="0"/>
              <a:t>Countable Income</a:t>
            </a:r>
          </a:p>
          <a:p>
            <a:pPr marL="475488" indent="-457200">
              <a:buFont typeface="+mj-lt"/>
              <a:buAutoNum type="arabicPeriod"/>
            </a:pPr>
            <a:r>
              <a:rPr lang="en-US" dirty="0"/>
              <a:t>Non-Countable Income</a:t>
            </a:r>
          </a:p>
          <a:p>
            <a:pPr marL="475488" indent="-457200">
              <a:buFont typeface="+mj-lt"/>
              <a:buAutoNum type="arabicPeriod"/>
            </a:pPr>
            <a:r>
              <a:rPr lang="en-US" dirty="0"/>
              <a:t>Allowable </a:t>
            </a:r>
            <a:r>
              <a:rPr lang="en-US" dirty="0" smtClean="0"/>
              <a:t>Deductions</a:t>
            </a:r>
            <a:endParaRPr lang="en-US" dirty="0"/>
          </a:p>
        </p:txBody>
      </p:sp>
      <p:sp>
        <p:nvSpPr>
          <p:cNvPr id="2" name="Slide Number Placeholder 1"/>
          <p:cNvSpPr>
            <a:spLocks noGrp="1"/>
          </p:cNvSpPr>
          <p:nvPr>
            <p:ph type="sldNum" sz="quarter" idx="12"/>
          </p:nvPr>
        </p:nvSpPr>
        <p:spPr/>
        <p:txBody>
          <a:bodyPr/>
          <a:lstStyle/>
          <a:p>
            <a:fld id="{143CEE1B-CD99-4D42-B266-772A55959D4B}" type="slidenum">
              <a:rPr lang="en-US" smtClean="0"/>
              <a:pPr/>
              <a:t>40</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22661"/>
          <a:stretch/>
        </p:blipFill>
        <p:spPr>
          <a:xfrm>
            <a:off x="6096000" y="381000"/>
            <a:ext cx="2534093" cy="2088029"/>
          </a:xfrm>
          <a:prstGeom prst="rect">
            <a:avLst/>
          </a:prstGeom>
          <a:effectLst>
            <a:softEdge rad="63500"/>
          </a:effectLst>
        </p:spPr>
      </p:pic>
      <p:sp>
        <p:nvSpPr>
          <p:cNvPr id="5" name="Footer Placeholder 4"/>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2356086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MAGI applications </a:t>
            </a:r>
            <a:br>
              <a:rPr lang="en-US" dirty="0" smtClean="0"/>
            </a:br>
            <a:r>
              <a:rPr lang="en-US" dirty="0" smtClean="0"/>
              <a:t>submitted?</a:t>
            </a:r>
            <a:endParaRPr lang="en-US" dirty="0"/>
          </a:p>
        </p:txBody>
      </p:sp>
      <p:sp>
        <p:nvSpPr>
          <p:cNvPr id="4" name="Content Placeholder 3"/>
          <p:cNvSpPr>
            <a:spLocks noGrp="1"/>
          </p:cNvSpPr>
          <p:nvPr>
            <p:ph idx="1"/>
          </p:nvPr>
        </p:nvSpPr>
        <p:spPr>
          <a:xfrm>
            <a:off x="1435608" y="1828800"/>
            <a:ext cx="7498080" cy="4724400"/>
          </a:xfrm>
        </p:spPr>
        <p:txBody>
          <a:bodyPr>
            <a:normAutofit fontScale="85000" lnSpcReduction="10000"/>
          </a:bodyPr>
          <a:lstStyle/>
          <a:p>
            <a:r>
              <a:rPr lang="en-US" dirty="0" smtClean="0"/>
              <a:t>Online, Go to </a:t>
            </a:r>
            <a:r>
              <a:rPr lang="en-US" b="1" dirty="0" smtClean="0">
                <a:hlinkClick r:id="rId2"/>
              </a:rPr>
              <a:t>www.mydss.mo.gov</a:t>
            </a:r>
            <a:r>
              <a:rPr lang="en-US" dirty="0" smtClean="0"/>
              <a:t> </a:t>
            </a:r>
          </a:p>
          <a:p>
            <a:pPr marL="82296" indent="0">
              <a:buNone/>
            </a:pPr>
            <a:endParaRPr lang="en-US" dirty="0" smtClean="0"/>
          </a:p>
          <a:p>
            <a:r>
              <a:rPr lang="en-US" dirty="0" smtClean="0"/>
              <a:t>Over the phone</a:t>
            </a:r>
            <a:r>
              <a:rPr lang="en-US" dirty="0" smtClean="0">
                <a:solidFill>
                  <a:srgbClr val="320E04"/>
                </a:solidFill>
              </a:rPr>
              <a:t>, Call</a:t>
            </a:r>
            <a:r>
              <a:rPr lang="en-US" b="1" dirty="0" smtClean="0">
                <a:solidFill>
                  <a:srgbClr val="2A6D7D"/>
                </a:solidFill>
              </a:rPr>
              <a:t> 1-855-373-9994</a:t>
            </a:r>
          </a:p>
          <a:p>
            <a:pPr marL="82296" indent="0">
              <a:buNone/>
            </a:pPr>
            <a:endParaRPr lang="en-US" b="1" dirty="0" smtClean="0">
              <a:solidFill>
                <a:srgbClr val="2A6D7D"/>
              </a:solidFill>
            </a:endParaRPr>
          </a:p>
          <a:p>
            <a:r>
              <a:rPr lang="en-US" dirty="0" smtClean="0"/>
              <a:t>United States Postal Service, Use the following mailing address for MAGI applications:  </a:t>
            </a:r>
          </a:p>
          <a:p>
            <a:pPr marL="356616" lvl="1" indent="0">
              <a:buNone/>
            </a:pPr>
            <a:r>
              <a:rPr lang="en-US" b="1" dirty="0" smtClean="0">
                <a:solidFill>
                  <a:srgbClr val="2A6D7D"/>
                </a:solidFill>
              </a:rPr>
              <a:t>PO Box 1194, Lebanon, MO 65536</a:t>
            </a:r>
          </a:p>
          <a:p>
            <a:pPr marL="356616" lvl="1" indent="0">
              <a:buNone/>
            </a:pPr>
            <a:endParaRPr lang="en-US" b="1" dirty="0" smtClean="0">
              <a:solidFill>
                <a:srgbClr val="2A6D7D"/>
              </a:solidFill>
            </a:endParaRPr>
          </a:p>
          <a:p>
            <a:r>
              <a:rPr lang="en-US" dirty="0" smtClean="0"/>
              <a:t>Drop off paper applications at any FSD office or Resource Center.  To find a location near you</a:t>
            </a:r>
            <a:r>
              <a:rPr lang="en-US" dirty="0"/>
              <a:t>, Go to </a:t>
            </a:r>
            <a:r>
              <a:rPr lang="en-US" b="1" dirty="0">
                <a:hlinkClick r:id="rId3"/>
              </a:rPr>
              <a:t>http://dss.mo.gov/dss_map</a:t>
            </a:r>
            <a:r>
              <a:rPr lang="en-US" b="1" dirty="0" smtClean="0">
                <a:hlinkClick r:id="rId3"/>
              </a:rPr>
              <a:t>/</a:t>
            </a:r>
            <a:r>
              <a:rPr lang="en-US" b="1" dirty="0" smtClean="0"/>
              <a:t> </a:t>
            </a:r>
            <a:endParaRPr lang="en-US" b="1" dirty="0"/>
          </a:p>
        </p:txBody>
      </p:sp>
      <p:sp>
        <p:nvSpPr>
          <p:cNvPr id="6" name="Slide Number Placeholder 5"/>
          <p:cNvSpPr>
            <a:spLocks noGrp="1"/>
          </p:cNvSpPr>
          <p:nvPr>
            <p:ph type="sldNum" sz="quarter" idx="12"/>
          </p:nvPr>
        </p:nvSpPr>
        <p:spPr/>
        <p:txBody>
          <a:bodyPr/>
          <a:lstStyle/>
          <a:p>
            <a:fld id="{143CEE1B-CD99-4D42-B266-772A55959D4B}" type="slidenum">
              <a:rPr lang="en-US" smtClean="0"/>
              <a:pPr/>
              <a:t>41</a:t>
            </a:fld>
            <a:endParaRPr lang="en-US" dirty="0"/>
          </a:p>
        </p:txBody>
      </p:sp>
      <p:sp>
        <p:nvSpPr>
          <p:cNvPr id="3" name="Footer Placeholder 2"/>
          <p:cNvSpPr>
            <a:spLocks noGrp="1"/>
          </p:cNvSpPr>
          <p:nvPr>
            <p:ph type="ftr" sz="quarter" idx="11"/>
          </p:nvPr>
        </p:nvSpPr>
        <p:spPr/>
        <p:txBody>
          <a:bodyPr/>
          <a:lstStyle/>
          <a:p>
            <a:pPr algn="r"/>
            <a:r>
              <a:rPr lang="en-US" dirty="0"/>
              <a:t>Dwight Fine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81000"/>
            <a:ext cx="7498080" cy="1143000"/>
          </a:xfrm>
        </p:spPr>
        <p:txBody>
          <a:bodyPr>
            <a:normAutofit fontScale="90000"/>
          </a:bodyPr>
          <a:lstStyle/>
          <a:p>
            <a:r>
              <a:rPr lang="en-US" dirty="0" smtClean="0"/>
              <a:t>What services can you expect by calling </a:t>
            </a:r>
            <a:r>
              <a:rPr lang="en-US" b="1" dirty="0" smtClean="0"/>
              <a:t>855-373-9994</a:t>
            </a:r>
            <a:r>
              <a:rPr lang="en-US" dirty="0" smtClean="0"/>
              <a:t>?</a:t>
            </a:r>
            <a:endParaRPr lang="en-US" dirty="0"/>
          </a:p>
        </p:txBody>
      </p:sp>
      <p:sp>
        <p:nvSpPr>
          <p:cNvPr id="3" name="Content Placeholder 2"/>
          <p:cNvSpPr>
            <a:spLocks noGrp="1"/>
          </p:cNvSpPr>
          <p:nvPr>
            <p:ph idx="1"/>
          </p:nvPr>
        </p:nvSpPr>
        <p:spPr>
          <a:xfrm>
            <a:off x="1435608" y="2057400"/>
            <a:ext cx="7498080" cy="3276600"/>
          </a:xfrm>
        </p:spPr>
        <p:txBody>
          <a:bodyPr/>
          <a:lstStyle/>
          <a:p>
            <a:r>
              <a:rPr lang="en-US" dirty="0" smtClean="0"/>
              <a:t>This number is for individuals </a:t>
            </a:r>
            <a:r>
              <a:rPr lang="en-US" b="1" dirty="0" smtClean="0">
                <a:solidFill>
                  <a:srgbClr val="2A6D7D"/>
                </a:solidFill>
              </a:rPr>
              <a:t>applying by phone </a:t>
            </a:r>
            <a:r>
              <a:rPr lang="en-US" dirty="0"/>
              <a:t>for </a:t>
            </a:r>
            <a:r>
              <a:rPr lang="en-US" dirty="0" smtClean="0"/>
              <a:t>MO </a:t>
            </a:r>
            <a:r>
              <a:rPr lang="en-US" dirty="0" err="1" smtClean="0"/>
              <a:t>HealthNet</a:t>
            </a:r>
            <a:r>
              <a:rPr lang="en-US" dirty="0" smtClean="0"/>
              <a:t> for Kids, Families, Pregnant Women, and Uninsured Women's Health Services (UWHS) or seeking technical assistance for issues related to the online application process.</a:t>
            </a:r>
          </a:p>
        </p:txBody>
      </p:sp>
      <p:sp>
        <p:nvSpPr>
          <p:cNvPr id="6" name="Slide Number Placeholder 5"/>
          <p:cNvSpPr>
            <a:spLocks noGrp="1"/>
          </p:cNvSpPr>
          <p:nvPr>
            <p:ph type="sldNum" sz="quarter" idx="12"/>
          </p:nvPr>
        </p:nvSpPr>
        <p:spPr/>
        <p:txBody>
          <a:bodyPr/>
          <a:lstStyle/>
          <a:p>
            <a:fld id="{143CEE1B-CD99-4D42-B266-772A55959D4B}" type="slidenum">
              <a:rPr lang="en-US" smtClean="0"/>
              <a:pPr/>
              <a:t>42</a:t>
            </a:fld>
            <a:endParaRPr lang="en-US" dirty="0"/>
          </a:p>
        </p:txBody>
      </p:sp>
      <p:sp>
        <p:nvSpPr>
          <p:cNvPr id="4" name="Footer Placeholder 3"/>
          <p:cNvSpPr>
            <a:spLocks noGrp="1"/>
          </p:cNvSpPr>
          <p:nvPr>
            <p:ph type="ftr" sz="quarter" idx="11"/>
          </p:nvPr>
        </p:nvSpPr>
        <p:spPr/>
        <p:txBody>
          <a:bodyPr/>
          <a:lstStyle/>
          <a:p>
            <a:pPr algn="r"/>
            <a:r>
              <a:rPr lang="en-US" dirty="0"/>
              <a:t>Dwight Fine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services can you expect by calling </a:t>
            </a:r>
            <a:r>
              <a:rPr lang="en-US" b="1" dirty="0" smtClean="0"/>
              <a:t>855-373-4636</a:t>
            </a:r>
            <a:r>
              <a:rPr lang="en-US" dirty="0" smtClean="0"/>
              <a:t>?</a:t>
            </a:r>
            <a:endParaRPr lang="en-US" dirty="0"/>
          </a:p>
        </p:txBody>
      </p:sp>
      <p:sp>
        <p:nvSpPr>
          <p:cNvPr id="3" name="Content Placeholder 2"/>
          <p:cNvSpPr>
            <a:spLocks noGrp="1"/>
          </p:cNvSpPr>
          <p:nvPr>
            <p:ph idx="1"/>
          </p:nvPr>
        </p:nvSpPr>
        <p:spPr>
          <a:xfrm>
            <a:off x="1435608" y="1828800"/>
            <a:ext cx="7498080" cy="4495800"/>
          </a:xfrm>
        </p:spPr>
        <p:txBody>
          <a:bodyPr>
            <a:normAutofit lnSpcReduction="10000"/>
          </a:bodyPr>
          <a:lstStyle/>
          <a:p>
            <a:r>
              <a:rPr lang="en-US" dirty="0" smtClean="0"/>
              <a:t>This number is for individuals seeking</a:t>
            </a:r>
          </a:p>
          <a:p>
            <a:pPr lvl="1"/>
            <a:r>
              <a:rPr lang="en-US" dirty="0" smtClean="0"/>
              <a:t>specific case information</a:t>
            </a:r>
          </a:p>
          <a:p>
            <a:pPr lvl="1"/>
            <a:r>
              <a:rPr lang="en-US" dirty="0" smtClean="0"/>
              <a:t>general program information </a:t>
            </a:r>
          </a:p>
          <a:p>
            <a:pPr lvl="1"/>
            <a:r>
              <a:rPr lang="en-US" dirty="0" smtClean="0"/>
              <a:t>status of their application/case</a:t>
            </a:r>
          </a:p>
          <a:p>
            <a:pPr marL="82296" indent="0">
              <a:buNone/>
            </a:pPr>
            <a:endParaRPr lang="en-US" dirty="0" smtClean="0"/>
          </a:p>
          <a:p>
            <a:pPr lvl="0"/>
            <a:r>
              <a:rPr lang="en-US" dirty="0" smtClean="0"/>
              <a:t>Or, you may contact a local FSD office or Resource Center. Following this link to locate the nearest </a:t>
            </a:r>
            <a:r>
              <a:rPr lang="en-US" dirty="0"/>
              <a:t>office: </a:t>
            </a:r>
            <a:r>
              <a:rPr lang="en-US" b="1" dirty="0">
                <a:hlinkClick r:id="rId2"/>
              </a:rPr>
              <a:t>http://dss.mo.gov/dss_map</a:t>
            </a:r>
            <a:r>
              <a:rPr lang="en-US" b="1" dirty="0" smtClean="0">
                <a:hlinkClick r:id="rId2"/>
              </a:rPr>
              <a:t>/</a:t>
            </a:r>
            <a:r>
              <a:rPr lang="en-US" b="1" dirty="0" smtClean="0"/>
              <a:t>   </a:t>
            </a:r>
          </a:p>
        </p:txBody>
      </p:sp>
      <p:sp>
        <p:nvSpPr>
          <p:cNvPr id="6" name="Slide Number Placeholder 5"/>
          <p:cNvSpPr>
            <a:spLocks noGrp="1"/>
          </p:cNvSpPr>
          <p:nvPr>
            <p:ph type="sldNum" sz="quarter" idx="12"/>
          </p:nvPr>
        </p:nvSpPr>
        <p:spPr/>
        <p:txBody>
          <a:bodyPr/>
          <a:lstStyle/>
          <a:p>
            <a:fld id="{143CEE1B-CD99-4D42-B266-772A55959D4B}" type="slidenum">
              <a:rPr lang="en-US" smtClean="0"/>
              <a:pPr/>
              <a:t>43</a:t>
            </a:fld>
            <a:endParaRPr lang="en-US" dirty="0"/>
          </a:p>
        </p:txBody>
      </p:sp>
      <p:sp>
        <p:nvSpPr>
          <p:cNvPr id="4" name="Footer Placeholder 3"/>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1691644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lstStyle/>
          <a:p>
            <a:r>
              <a:rPr lang="en-US" dirty="0" smtClean="0"/>
              <a:t>Countable Income Includes:</a:t>
            </a:r>
            <a:endParaRPr lang="en-US" dirty="0"/>
          </a:p>
        </p:txBody>
      </p:sp>
      <p:sp>
        <p:nvSpPr>
          <p:cNvPr id="7" name="Content Placeholder 6"/>
          <p:cNvSpPr>
            <a:spLocks noGrp="1"/>
          </p:cNvSpPr>
          <p:nvPr>
            <p:ph idx="1"/>
          </p:nvPr>
        </p:nvSpPr>
        <p:spPr>
          <a:xfrm>
            <a:off x="1435608" y="1219200"/>
            <a:ext cx="7498080" cy="5562600"/>
          </a:xfrm>
        </p:spPr>
        <p:txBody>
          <a:bodyPr>
            <a:normAutofit fontScale="55000" lnSpcReduction="20000"/>
          </a:bodyPr>
          <a:lstStyle/>
          <a:p>
            <a:pPr marL="82296" indent="0">
              <a:buNone/>
            </a:pPr>
            <a:r>
              <a:rPr lang="en-US" b="1" dirty="0" smtClean="0">
                <a:solidFill>
                  <a:srgbClr val="2A6D7D"/>
                </a:solidFill>
              </a:rPr>
              <a:t>Countable income includes:</a:t>
            </a:r>
          </a:p>
          <a:p>
            <a:r>
              <a:rPr lang="en-US" dirty="0" smtClean="0"/>
              <a:t>Taxable Wages/Salary (before taxes are taken out)</a:t>
            </a:r>
          </a:p>
          <a:p>
            <a:pPr lvl="1"/>
            <a:r>
              <a:rPr lang="en-US" dirty="0" smtClean="0"/>
              <a:t>Pretax contributions to dependent care accounts, health insurance premiums, flexible spending accounts, retirement accounts and commuter expenses are </a:t>
            </a:r>
            <a:r>
              <a:rPr lang="en-US" b="1" dirty="0" smtClean="0">
                <a:solidFill>
                  <a:srgbClr val="2A6D7D"/>
                </a:solidFill>
              </a:rPr>
              <a:t>NOT</a:t>
            </a:r>
            <a:r>
              <a:rPr lang="en-US" dirty="0" smtClean="0"/>
              <a:t> included as income.</a:t>
            </a:r>
          </a:p>
          <a:p>
            <a:r>
              <a:rPr lang="en-US" dirty="0" smtClean="0"/>
              <a:t>Self-Employment - Profit once expenses are paid</a:t>
            </a:r>
          </a:p>
          <a:p>
            <a:r>
              <a:rPr lang="en-US" dirty="0" smtClean="0"/>
              <a:t>Social Security Benefits</a:t>
            </a:r>
          </a:p>
          <a:p>
            <a:r>
              <a:rPr lang="en-US" dirty="0" smtClean="0"/>
              <a:t>Unemployment Benefits</a:t>
            </a:r>
          </a:p>
          <a:p>
            <a:r>
              <a:rPr lang="en-US" dirty="0" smtClean="0"/>
              <a:t>Alimony Received</a:t>
            </a:r>
          </a:p>
          <a:p>
            <a:r>
              <a:rPr lang="en-US" dirty="0" smtClean="0"/>
              <a:t>Most Retirement Benefits</a:t>
            </a:r>
          </a:p>
          <a:p>
            <a:r>
              <a:rPr lang="en-US" dirty="0" smtClean="0"/>
              <a:t>Interest - Including tax-exempt interest</a:t>
            </a:r>
          </a:p>
          <a:p>
            <a:r>
              <a:rPr lang="en-US" dirty="0" smtClean="0"/>
              <a:t>Net Capital Gains</a:t>
            </a:r>
          </a:p>
          <a:p>
            <a:r>
              <a:rPr lang="en-US" dirty="0" smtClean="0"/>
              <a:t>Most Investment income</a:t>
            </a:r>
          </a:p>
          <a:p>
            <a:r>
              <a:rPr lang="en-US" dirty="0" smtClean="0"/>
              <a:t>Rental or royalty income</a:t>
            </a:r>
          </a:p>
          <a:p>
            <a:r>
              <a:rPr lang="en-US" dirty="0" smtClean="0"/>
              <a:t>Other taxable income</a:t>
            </a:r>
          </a:p>
          <a:p>
            <a:r>
              <a:rPr lang="en-US" dirty="0" smtClean="0"/>
              <a:t>Lump sum is only counted in the month received</a:t>
            </a:r>
          </a:p>
          <a:p>
            <a:r>
              <a:rPr lang="en-US" dirty="0" smtClean="0"/>
              <a:t>Income of child under 19 who is required to file taxes, as his/her income equals or exceeds the federal tax filing threshold</a:t>
            </a:r>
          </a:p>
          <a:p>
            <a:pPr marL="82296" indent="0">
              <a:buNone/>
            </a:pPr>
            <a:endParaRPr lang="en-US" sz="1500" dirty="0" smtClean="0"/>
          </a:p>
          <a:p>
            <a:pPr marL="82296" indent="0">
              <a:buNone/>
            </a:pPr>
            <a:r>
              <a:rPr lang="en-US" sz="2900" b="1" dirty="0" smtClean="0">
                <a:solidFill>
                  <a:srgbClr val="2A6D7D"/>
                </a:solidFill>
              </a:rPr>
              <a:t>NOTE:  </a:t>
            </a:r>
            <a:r>
              <a:rPr lang="en-US" sz="2900" dirty="0" smtClean="0"/>
              <a:t>Refer to “Helpful Items Checklist” on slide #8.</a:t>
            </a:r>
          </a:p>
        </p:txBody>
      </p:sp>
      <p:sp>
        <p:nvSpPr>
          <p:cNvPr id="3" name="Slide Number Placeholder 2"/>
          <p:cNvSpPr>
            <a:spLocks noGrp="1"/>
          </p:cNvSpPr>
          <p:nvPr>
            <p:ph type="sldNum" sz="quarter" idx="12"/>
          </p:nvPr>
        </p:nvSpPr>
        <p:spPr/>
        <p:txBody>
          <a:bodyPr/>
          <a:lstStyle/>
          <a:p>
            <a:fld id="{143CEE1B-CD99-4D42-B266-772A55959D4B}" type="slidenum">
              <a:rPr lang="en-US" smtClean="0"/>
              <a:pPr/>
              <a:t>44</a:t>
            </a:fld>
            <a:endParaRPr lang="en-US" dirty="0"/>
          </a:p>
        </p:txBody>
      </p:sp>
      <p:sp>
        <p:nvSpPr>
          <p:cNvPr id="4" name="Footer Placeholder 3"/>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1458144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Non-Countable Income Includes:</a:t>
            </a:r>
            <a:endParaRPr lang="en-US" dirty="0"/>
          </a:p>
        </p:txBody>
      </p:sp>
      <p:sp>
        <p:nvSpPr>
          <p:cNvPr id="7" name="Content Placeholder 6"/>
          <p:cNvSpPr>
            <a:spLocks noGrp="1"/>
          </p:cNvSpPr>
          <p:nvPr>
            <p:ph idx="1"/>
          </p:nvPr>
        </p:nvSpPr>
        <p:spPr>
          <a:xfrm>
            <a:off x="1435608" y="1600200"/>
            <a:ext cx="7498080" cy="5105400"/>
          </a:xfrm>
        </p:spPr>
        <p:txBody>
          <a:bodyPr>
            <a:normAutofit fontScale="55000" lnSpcReduction="20000"/>
          </a:bodyPr>
          <a:lstStyle/>
          <a:p>
            <a:pPr marL="82296" indent="0">
              <a:buNone/>
            </a:pPr>
            <a:r>
              <a:rPr lang="en-US" b="1" dirty="0" smtClean="0">
                <a:solidFill>
                  <a:srgbClr val="2A6D7D"/>
                </a:solidFill>
              </a:rPr>
              <a:t>Non-Countable income includes:</a:t>
            </a:r>
          </a:p>
          <a:p>
            <a:r>
              <a:rPr lang="en-US" dirty="0" smtClean="0"/>
              <a:t>Temporary Assistance and other government cash assistance</a:t>
            </a:r>
          </a:p>
          <a:p>
            <a:r>
              <a:rPr lang="en-US" dirty="0" smtClean="0"/>
              <a:t>Supplemental Security Income (SSI)</a:t>
            </a:r>
          </a:p>
          <a:p>
            <a:r>
              <a:rPr lang="en-US" dirty="0" smtClean="0"/>
              <a:t>Child Support Received</a:t>
            </a:r>
          </a:p>
          <a:p>
            <a:r>
              <a:rPr lang="en-US" dirty="0" smtClean="0"/>
              <a:t>Veteran’s Benefits</a:t>
            </a:r>
          </a:p>
          <a:p>
            <a:r>
              <a:rPr lang="en-US" dirty="0" smtClean="0"/>
              <a:t>Workers Compensation Payments</a:t>
            </a:r>
          </a:p>
          <a:p>
            <a:r>
              <a:rPr lang="en-US" dirty="0" smtClean="0"/>
              <a:t>Proceeds from life insurance, accident insurance, or health insurance</a:t>
            </a:r>
          </a:p>
          <a:p>
            <a:r>
              <a:rPr lang="en-US" dirty="0" smtClean="0"/>
              <a:t>Federal tax credits</a:t>
            </a:r>
          </a:p>
          <a:p>
            <a:r>
              <a:rPr lang="en-US" dirty="0" smtClean="0"/>
              <a:t>Scholarships, awards, or fellowship grants used for education, but not living expenses</a:t>
            </a:r>
          </a:p>
          <a:p>
            <a:r>
              <a:rPr lang="en-US" dirty="0" smtClean="0"/>
              <a:t>American Indian/Alaskan Native income derived from distribution, payments, ownership interests, and real property usage rights</a:t>
            </a:r>
          </a:p>
          <a:p>
            <a:r>
              <a:rPr lang="en-US" dirty="0" smtClean="0"/>
              <a:t>Income of a child under age 19 who is not required to file taxes, as his/her income is less than the federal tax filing threshold</a:t>
            </a:r>
          </a:p>
          <a:p>
            <a:endParaRPr lang="en-US" dirty="0"/>
          </a:p>
          <a:p>
            <a:pPr marL="82296" indent="0">
              <a:buNone/>
            </a:pPr>
            <a:r>
              <a:rPr lang="en-US" b="1" dirty="0">
                <a:solidFill>
                  <a:srgbClr val="2A6D7D"/>
                </a:solidFill>
              </a:rPr>
              <a:t>NOTE:  </a:t>
            </a:r>
            <a:r>
              <a:rPr lang="en-US" dirty="0"/>
              <a:t>Refer to “Helpful Items Checklist” on slide #8</a:t>
            </a:r>
            <a:r>
              <a:rPr lang="en-US" dirty="0" smtClean="0"/>
              <a:t>.</a:t>
            </a:r>
            <a:endParaRPr lang="en-US" dirty="0"/>
          </a:p>
        </p:txBody>
      </p:sp>
      <p:sp>
        <p:nvSpPr>
          <p:cNvPr id="3" name="Slide Number Placeholder 2"/>
          <p:cNvSpPr>
            <a:spLocks noGrp="1"/>
          </p:cNvSpPr>
          <p:nvPr>
            <p:ph type="sldNum" sz="quarter" idx="12"/>
          </p:nvPr>
        </p:nvSpPr>
        <p:spPr/>
        <p:txBody>
          <a:bodyPr/>
          <a:lstStyle/>
          <a:p>
            <a:fld id="{143CEE1B-CD99-4D42-B266-772A55959D4B}" type="slidenum">
              <a:rPr lang="en-US" smtClean="0"/>
              <a:pPr/>
              <a:t>45</a:t>
            </a:fld>
            <a:endParaRPr lang="en-US" dirty="0"/>
          </a:p>
        </p:txBody>
      </p:sp>
      <p:sp>
        <p:nvSpPr>
          <p:cNvPr id="4" name="Footer Placeholder 3"/>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1711382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Allowable Deductions Include:</a:t>
            </a:r>
            <a:endParaRPr lang="en-US" dirty="0"/>
          </a:p>
        </p:txBody>
      </p:sp>
      <p:sp>
        <p:nvSpPr>
          <p:cNvPr id="7" name="Content Placeholder 6"/>
          <p:cNvSpPr>
            <a:spLocks noGrp="1"/>
          </p:cNvSpPr>
          <p:nvPr>
            <p:ph idx="1"/>
          </p:nvPr>
        </p:nvSpPr>
        <p:spPr>
          <a:xfrm>
            <a:off x="1435608" y="1447800"/>
            <a:ext cx="7498080" cy="5181600"/>
          </a:xfrm>
        </p:spPr>
        <p:txBody>
          <a:bodyPr>
            <a:normAutofit fontScale="55000" lnSpcReduction="20000"/>
          </a:bodyPr>
          <a:lstStyle/>
          <a:p>
            <a:pPr marL="0" indent="0">
              <a:buNone/>
            </a:pPr>
            <a:r>
              <a:rPr lang="en-US" b="1" dirty="0" smtClean="0">
                <a:solidFill>
                  <a:srgbClr val="2A6D7D"/>
                </a:solidFill>
              </a:rPr>
              <a:t>Allowable Deductions Include:</a:t>
            </a:r>
            <a:endParaRPr lang="en-US" b="1" dirty="0">
              <a:solidFill>
                <a:srgbClr val="2A6D7D"/>
              </a:solidFill>
            </a:endParaRPr>
          </a:p>
          <a:p>
            <a:pPr marL="457200" indent="-457200"/>
            <a:r>
              <a:rPr lang="en-US" dirty="0" smtClean="0"/>
              <a:t>Educator </a:t>
            </a:r>
            <a:r>
              <a:rPr lang="en-US" dirty="0"/>
              <a:t>expenses </a:t>
            </a:r>
          </a:p>
          <a:p>
            <a:pPr marL="457200" indent="-457200"/>
            <a:r>
              <a:rPr lang="en-US" dirty="0"/>
              <a:t>Certain business expenses of reservists, performing artists, and fee-basis government officials </a:t>
            </a:r>
          </a:p>
          <a:p>
            <a:pPr marL="457200" indent="-457200"/>
            <a:r>
              <a:rPr lang="en-US" dirty="0"/>
              <a:t>Health Savings Account deductions </a:t>
            </a:r>
          </a:p>
          <a:p>
            <a:pPr marL="457200" indent="-457200"/>
            <a:r>
              <a:rPr lang="en-US" dirty="0"/>
              <a:t>Moving Expenses </a:t>
            </a:r>
          </a:p>
          <a:p>
            <a:pPr marL="457200" indent="-457200"/>
            <a:r>
              <a:rPr lang="en-US" dirty="0"/>
              <a:t>Deductible part of self-employment tax </a:t>
            </a:r>
          </a:p>
          <a:p>
            <a:pPr marL="457200" indent="-457200"/>
            <a:r>
              <a:rPr lang="en-US" dirty="0"/>
              <a:t>Self-employed SEP, SIMPLE, and qualified plans </a:t>
            </a:r>
          </a:p>
          <a:p>
            <a:pPr marL="457200" indent="-457200"/>
            <a:r>
              <a:rPr lang="en-US" dirty="0"/>
              <a:t>Self-employed health insurance deduction </a:t>
            </a:r>
          </a:p>
          <a:p>
            <a:pPr marL="457200" indent="-457200"/>
            <a:r>
              <a:rPr lang="en-US" dirty="0"/>
              <a:t>Penalty on early withdrawal of savings </a:t>
            </a:r>
          </a:p>
          <a:p>
            <a:pPr marL="457200" indent="-457200"/>
            <a:r>
              <a:rPr lang="en-US" dirty="0"/>
              <a:t>Alimony paid </a:t>
            </a:r>
          </a:p>
          <a:p>
            <a:pPr marL="457200" indent="-457200"/>
            <a:r>
              <a:rPr lang="en-US" dirty="0"/>
              <a:t>IRA deduction </a:t>
            </a:r>
          </a:p>
          <a:p>
            <a:pPr marL="457200" indent="-457200"/>
            <a:r>
              <a:rPr lang="en-US" dirty="0"/>
              <a:t>Student loan interest deduction </a:t>
            </a:r>
          </a:p>
          <a:p>
            <a:pPr marL="457200" indent="-457200"/>
            <a:r>
              <a:rPr lang="en-US" dirty="0"/>
              <a:t>Tuition and fees </a:t>
            </a:r>
          </a:p>
          <a:p>
            <a:pPr marL="457200" indent="-457200"/>
            <a:r>
              <a:rPr lang="en-US" dirty="0"/>
              <a:t>Domestic production activities </a:t>
            </a:r>
            <a:r>
              <a:rPr lang="en-US" dirty="0" smtClean="0"/>
              <a:t>deduction</a:t>
            </a:r>
          </a:p>
          <a:p>
            <a:pPr marL="457200" indent="-457200"/>
            <a:endParaRPr lang="en-US" dirty="0"/>
          </a:p>
          <a:p>
            <a:pPr marL="0" indent="0">
              <a:buNone/>
            </a:pPr>
            <a:r>
              <a:rPr lang="en-US" b="1" dirty="0">
                <a:solidFill>
                  <a:srgbClr val="2A6D7D"/>
                </a:solidFill>
              </a:rPr>
              <a:t>NOTE:  </a:t>
            </a:r>
            <a:r>
              <a:rPr lang="en-US" dirty="0"/>
              <a:t>Refer to “Helpful Items Checklist” on slide #8</a:t>
            </a:r>
            <a:r>
              <a:rPr lang="en-US" dirty="0" smtClean="0"/>
              <a:t>.</a:t>
            </a:r>
            <a:endParaRPr lang="en-US" dirty="0"/>
          </a:p>
          <a:p>
            <a:endParaRPr lang="en-US" dirty="0"/>
          </a:p>
        </p:txBody>
      </p:sp>
      <p:sp>
        <p:nvSpPr>
          <p:cNvPr id="3" name="Slide Number Placeholder 2"/>
          <p:cNvSpPr>
            <a:spLocks noGrp="1"/>
          </p:cNvSpPr>
          <p:nvPr>
            <p:ph type="sldNum" sz="quarter" idx="12"/>
          </p:nvPr>
        </p:nvSpPr>
        <p:spPr/>
        <p:txBody>
          <a:bodyPr/>
          <a:lstStyle/>
          <a:p>
            <a:fld id="{143CEE1B-CD99-4D42-B266-772A55959D4B}" type="slidenum">
              <a:rPr lang="en-US" smtClean="0"/>
              <a:pPr/>
              <a:t>46</a:t>
            </a:fld>
            <a:endParaRPr lang="en-US" dirty="0"/>
          </a:p>
        </p:txBody>
      </p:sp>
      <p:sp>
        <p:nvSpPr>
          <p:cNvPr id="4" name="Footer Placeholder 3"/>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5233690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43CEE1B-CD99-4D42-B266-772A55959D4B}" type="slidenum">
              <a:rPr lang="en-US" smtClean="0"/>
              <a:pPr/>
              <a:t>47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050160990"/>
              </p:ext>
            </p:extLst>
          </p:nvPr>
        </p:nvGraphicFramePr>
        <p:xfrm>
          <a:off x="1142999" y="304800"/>
          <a:ext cx="7848600" cy="6157290"/>
        </p:xfrm>
        <a:graphic>
          <a:graphicData uri="http://schemas.openxmlformats.org/drawingml/2006/table">
            <a:tbl>
              <a:tblPr>
                <a:tableStyleId>{BDBED569-4797-4DF1-A0F4-6AAB3CD982D8}</a:tableStyleId>
              </a:tblPr>
              <a:tblGrid>
                <a:gridCol w="1301042"/>
                <a:gridCol w="3231419"/>
                <a:gridCol w="880471"/>
                <a:gridCol w="2435668"/>
              </a:tblGrid>
              <a:tr h="390799">
                <a:tc gridSpan="4">
                  <a:txBody>
                    <a:bodyPr/>
                    <a:lstStyle/>
                    <a:p>
                      <a:pPr algn="ctr" fontAlgn="b"/>
                      <a:r>
                        <a:rPr lang="en-US" sz="1800" u="none" strike="noStrike" dirty="0">
                          <a:effectLst/>
                        </a:rPr>
                        <a:t>COMMON </a:t>
                      </a:r>
                      <a:r>
                        <a:rPr lang="en-US" sz="1800" u="none" strike="noStrike" dirty="0" smtClean="0">
                          <a:effectLst/>
                        </a:rPr>
                        <a:t> ME  CODES  FOR  WOMEN  AND  BENEFITS  </a:t>
                      </a:r>
                      <a:r>
                        <a:rPr lang="en-US" sz="1800" u="none" strike="noStrike" dirty="0">
                          <a:effectLst/>
                        </a:rPr>
                        <a:t>COVERED</a:t>
                      </a:r>
                      <a:endParaRPr lang="en-US" sz="1800" b="1" i="0" u="none" strike="noStrike" dirty="0">
                        <a:solidFill>
                          <a:srgbClr val="FF0000"/>
                        </a:solidFill>
                        <a:effectLst/>
                        <a:latin typeface="Calibri"/>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r>
              <a:tr h="390799">
                <a:tc>
                  <a:txBody>
                    <a:bodyPr/>
                    <a:lstStyle/>
                    <a:p>
                      <a:pPr algn="l" fontAlgn="b"/>
                      <a:r>
                        <a:rPr lang="en-US" sz="1600" u="none" strike="noStrike" dirty="0">
                          <a:effectLst/>
                        </a:rPr>
                        <a:t>ME Code</a:t>
                      </a:r>
                      <a:endParaRPr lang="en-US" sz="1600" b="1"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dirty="0">
                          <a:effectLst/>
                        </a:rPr>
                        <a:t>Medicaid Category</a:t>
                      </a:r>
                      <a:endParaRPr lang="en-US" sz="1600" b="1"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Age  </a:t>
                      </a:r>
                      <a:endParaRPr lang="en-US" sz="1600" b="1"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Benefits</a:t>
                      </a:r>
                      <a:endParaRPr lang="en-US" sz="1600" b="1" i="0" u="none" strike="noStrike" dirty="0">
                        <a:solidFill>
                          <a:srgbClr val="000000"/>
                        </a:solidFill>
                        <a:effectLst/>
                        <a:latin typeface="Calibri"/>
                      </a:endParaRPr>
                    </a:p>
                  </a:txBody>
                  <a:tcPr marL="7620" marR="7620" marT="7620" marB="0" anchor="b"/>
                </a:tc>
              </a:tr>
              <a:tr h="390799">
                <a:tc>
                  <a:txBody>
                    <a:bodyPr/>
                    <a:lstStyle/>
                    <a:p>
                      <a:pPr algn="r" fontAlgn="b"/>
                      <a:r>
                        <a:rPr lang="en-US" sz="1600" u="none" strike="noStrike" dirty="0">
                          <a:effectLst/>
                        </a:rPr>
                        <a:t>05, 06</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MO HealthNet for Families (MAF)</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dirty="0">
                          <a:effectLst/>
                        </a:rPr>
                        <a:t>Any age</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dirty="0">
                          <a:effectLst/>
                        </a:rPr>
                        <a:t>State plan services</a:t>
                      </a:r>
                      <a:endParaRPr lang="en-US" sz="1600" b="0" i="0" u="none" strike="noStrike" dirty="0">
                        <a:solidFill>
                          <a:srgbClr val="000000"/>
                        </a:solidFill>
                        <a:effectLst/>
                        <a:latin typeface="Calibri"/>
                      </a:endParaRPr>
                    </a:p>
                  </a:txBody>
                  <a:tcPr marL="7620" marR="7620" marT="7620" marB="0" anchor="b"/>
                </a:tc>
              </a:tr>
              <a:tr h="390799">
                <a:tc>
                  <a:txBody>
                    <a:bodyPr/>
                    <a:lstStyle/>
                    <a:p>
                      <a:pPr algn="r" fontAlgn="b"/>
                      <a:r>
                        <a:rPr lang="en-US" sz="1600" u="none" strike="noStrike" dirty="0">
                          <a:effectLst/>
                        </a:rPr>
                        <a:t>05,06</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a:effectLst/>
                        </a:rPr>
                        <a:t>Transitional MO HealthNet (TMH)</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Any age</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dirty="0">
                          <a:effectLst/>
                        </a:rPr>
                        <a:t>State plan services</a:t>
                      </a:r>
                      <a:endParaRPr lang="en-US" sz="1600" b="0" i="0" u="none" strike="noStrike" dirty="0">
                        <a:solidFill>
                          <a:srgbClr val="000000"/>
                        </a:solidFill>
                        <a:effectLst/>
                        <a:latin typeface="Calibri"/>
                      </a:endParaRPr>
                    </a:p>
                  </a:txBody>
                  <a:tcPr marL="7620" marR="7620" marT="7620" marB="0" anchor="b"/>
                </a:tc>
              </a:tr>
              <a:tr h="369874">
                <a:tc>
                  <a:txBody>
                    <a:bodyPr/>
                    <a:lstStyle/>
                    <a:p>
                      <a:pPr algn="r" fontAlgn="b"/>
                      <a:r>
                        <a:rPr lang="en-US" sz="1600" u="none" strike="noStrike" dirty="0">
                          <a:effectLst/>
                        </a:rPr>
                        <a:t>40</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MO </a:t>
                      </a:r>
                      <a:r>
                        <a:rPr lang="en-US" sz="1600" u="none" strike="noStrike" dirty="0" err="1">
                          <a:effectLst/>
                        </a:rPr>
                        <a:t>HealthNet</a:t>
                      </a:r>
                      <a:r>
                        <a:rPr lang="en-US" sz="1600" u="none" strike="noStrike" dirty="0">
                          <a:effectLst/>
                        </a:rPr>
                        <a:t> for Kids (MHK)</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dirty="0" smtClean="0">
                          <a:effectLst/>
                        </a:rPr>
                        <a:t>&gt;</a:t>
                      </a:r>
                      <a:r>
                        <a:rPr lang="en-US" sz="1600" u="none" strike="noStrike" baseline="0" dirty="0" smtClean="0">
                          <a:effectLst/>
                        </a:rPr>
                        <a:t> </a:t>
                      </a:r>
                      <a:r>
                        <a:rPr lang="en-US" sz="1600" u="none" strike="noStrike" dirty="0" smtClean="0">
                          <a:effectLst/>
                        </a:rPr>
                        <a:t>age </a:t>
                      </a:r>
                      <a:r>
                        <a:rPr lang="en-US" sz="1600" u="none" strike="noStrike" dirty="0">
                          <a:effectLst/>
                        </a:rPr>
                        <a:t>19</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dirty="0">
                          <a:effectLst/>
                        </a:rPr>
                        <a:t>State plan services</a:t>
                      </a:r>
                      <a:endParaRPr lang="en-US" sz="1600" b="0" i="0" u="none" strike="noStrike" dirty="0">
                        <a:solidFill>
                          <a:srgbClr val="000000"/>
                        </a:solidFill>
                        <a:effectLst/>
                        <a:latin typeface="Calibri"/>
                      </a:endParaRPr>
                    </a:p>
                  </a:txBody>
                  <a:tcPr marL="7620" marR="7620" marT="7620" marB="0" anchor="b"/>
                </a:tc>
              </a:tr>
              <a:tr h="823899">
                <a:tc>
                  <a:txBody>
                    <a:bodyPr/>
                    <a:lstStyle/>
                    <a:p>
                      <a:pPr algn="r" fontAlgn="t"/>
                      <a:r>
                        <a:rPr lang="en-US" sz="1600" u="none" strike="noStrike" dirty="0">
                          <a:effectLst/>
                        </a:rPr>
                        <a:t>71, 72, 73, 74, 75</a:t>
                      </a:r>
                      <a:endParaRPr lang="en-US" sz="1600" b="0" i="0" u="none" strike="noStrike" dirty="0">
                        <a:solidFill>
                          <a:srgbClr val="000000"/>
                        </a:solidFill>
                        <a:effectLst/>
                        <a:latin typeface="Calibri"/>
                      </a:endParaRPr>
                    </a:p>
                  </a:txBody>
                  <a:tcPr marL="7620" marR="7620" marT="7620" marB="0"/>
                </a:tc>
                <a:tc>
                  <a:txBody>
                    <a:bodyPr/>
                    <a:lstStyle/>
                    <a:p>
                      <a:pPr algn="ctr" fontAlgn="t"/>
                      <a:r>
                        <a:rPr lang="en-US" sz="1600" u="none" strike="noStrike" dirty="0">
                          <a:effectLst/>
                        </a:rPr>
                        <a:t>Children's Health Insurance Program (CHIP)</a:t>
                      </a:r>
                      <a:endParaRPr lang="en-US" sz="1600" b="0" i="0" u="none" strike="noStrike" dirty="0">
                        <a:solidFill>
                          <a:srgbClr val="000000"/>
                        </a:solidFill>
                        <a:effectLst/>
                        <a:latin typeface="Calibri"/>
                      </a:endParaRPr>
                    </a:p>
                  </a:txBody>
                  <a:tcPr marL="7620" marR="7620" marT="7620" marB="0"/>
                </a:tc>
                <a:tc>
                  <a:txBody>
                    <a:bodyPr/>
                    <a:lstStyle/>
                    <a:p>
                      <a:pPr algn="l" fontAlgn="t"/>
                      <a:r>
                        <a:rPr lang="en-US" sz="1600" u="none" strike="noStrike" dirty="0" smtClean="0">
                          <a:effectLst/>
                        </a:rPr>
                        <a:t>&gt;</a:t>
                      </a:r>
                      <a:r>
                        <a:rPr lang="en-US" sz="1600" u="none" strike="noStrike" baseline="0" dirty="0" smtClean="0">
                          <a:effectLst/>
                        </a:rPr>
                        <a:t> </a:t>
                      </a:r>
                      <a:r>
                        <a:rPr lang="en-US" sz="1600" u="none" strike="noStrike" dirty="0" smtClean="0">
                          <a:effectLst/>
                        </a:rPr>
                        <a:t>age </a:t>
                      </a:r>
                      <a:r>
                        <a:rPr lang="en-US" sz="1600" u="none" strike="noStrike" dirty="0">
                          <a:effectLst/>
                        </a:rPr>
                        <a:t>19</a:t>
                      </a:r>
                      <a:endParaRPr lang="en-US" sz="1600" b="0" i="0" u="none" strike="noStrike" dirty="0">
                        <a:solidFill>
                          <a:srgbClr val="000000"/>
                        </a:solidFill>
                        <a:effectLst/>
                        <a:latin typeface="Calibri"/>
                      </a:endParaRPr>
                    </a:p>
                  </a:txBody>
                  <a:tcPr marL="7620" marR="7620" marT="7620" marB="0"/>
                </a:tc>
                <a:tc>
                  <a:txBody>
                    <a:bodyPr/>
                    <a:lstStyle/>
                    <a:p>
                      <a:pPr algn="l" fontAlgn="b"/>
                      <a:r>
                        <a:rPr lang="en-US" sz="1600" u="none" strike="noStrike" dirty="0">
                          <a:effectLst/>
                        </a:rPr>
                        <a:t>State plan services plus dental and vision but may be subject to a premium</a:t>
                      </a:r>
                      <a:endParaRPr lang="en-US" sz="1600" b="0" i="0" u="none" strike="noStrike" dirty="0">
                        <a:solidFill>
                          <a:srgbClr val="000000"/>
                        </a:solidFill>
                        <a:effectLst/>
                        <a:latin typeface="Calibri"/>
                      </a:endParaRPr>
                    </a:p>
                  </a:txBody>
                  <a:tcPr marL="7620" marR="7620" marT="7620" marB="0" anchor="b"/>
                </a:tc>
              </a:tr>
              <a:tr h="552098">
                <a:tc>
                  <a:txBody>
                    <a:bodyPr/>
                    <a:lstStyle/>
                    <a:p>
                      <a:pPr algn="r" fontAlgn="b"/>
                      <a:r>
                        <a:rPr lang="en-US" sz="1600" u="none" strike="noStrike">
                          <a:effectLst/>
                        </a:rPr>
                        <a:t>45, 18, 61   </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dirty="0">
                          <a:effectLst/>
                        </a:rPr>
                        <a:t>MO </a:t>
                      </a:r>
                      <a:r>
                        <a:rPr lang="en-US" sz="1600" u="none" strike="noStrike" dirty="0" err="1">
                          <a:effectLst/>
                        </a:rPr>
                        <a:t>HealthNet</a:t>
                      </a:r>
                      <a:r>
                        <a:rPr lang="en-US" sz="1600" u="none" strike="noStrike" dirty="0">
                          <a:effectLst/>
                        </a:rPr>
                        <a:t> for Pregnant Women (MPW)</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Any age</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dirty="0">
                          <a:effectLst/>
                        </a:rPr>
                        <a:t>State plan </a:t>
                      </a:r>
                      <a:r>
                        <a:rPr lang="en-US" sz="1600" u="none" strike="noStrike" dirty="0" smtClean="0">
                          <a:effectLst/>
                        </a:rPr>
                        <a:t>services plus dental</a:t>
                      </a:r>
                      <a:r>
                        <a:rPr lang="en-US" sz="1600" u="none" strike="noStrike" baseline="0" dirty="0" smtClean="0">
                          <a:effectLst/>
                        </a:rPr>
                        <a:t> and vision</a:t>
                      </a:r>
                      <a:endParaRPr lang="en-US" sz="1600" b="0" i="0" u="none" strike="noStrike" dirty="0">
                        <a:solidFill>
                          <a:srgbClr val="000000"/>
                        </a:solidFill>
                        <a:effectLst/>
                        <a:latin typeface="Calibri"/>
                      </a:endParaRPr>
                    </a:p>
                  </a:txBody>
                  <a:tcPr marL="7620" marR="7620" marT="7620" marB="0" anchor="b"/>
                </a:tc>
              </a:tr>
              <a:tr h="552098">
                <a:tc>
                  <a:txBody>
                    <a:bodyPr/>
                    <a:lstStyle/>
                    <a:p>
                      <a:pPr algn="r" fontAlgn="t"/>
                      <a:r>
                        <a:rPr lang="en-US" sz="1600" u="none" strike="noStrike" dirty="0">
                          <a:effectLst/>
                        </a:rPr>
                        <a:t>43, 44</a:t>
                      </a:r>
                      <a:endParaRPr lang="en-US" sz="1600" b="0" i="0" u="none" strike="noStrike" dirty="0">
                        <a:solidFill>
                          <a:srgbClr val="000000"/>
                        </a:solidFill>
                        <a:effectLst/>
                        <a:latin typeface="Calibri"/>
                      </a:endParaRPr>
                    </a:p>
                  </a:txBody>
                  <a:tcPr marL="7620" marR="7620" marT="7620" marB="0" anchor="ctr"/>
                </a:tc>
                <a:tc>
                  <a:txBody>
                    <a:bodyPr/>
                    <a:lstStyle/>
                    <a:p>
                      <a:pPr algn="ctr" fontAlgn="t"/>
                      <a:r>
                        <a:rPr lang="en-US" sz="1600" u="none" strike="noStrike" dirty="0">
                          <a:effectLst/>
                        </a:rPr>
                        <a:t>Post Partum</a:t>
                      </a:r>
                      <a:endParaRPr lang="en-US" sz="1600" b="0" i="0" u="none" strike="noStrike" dirty="0">
                        <a:solidFill>
                          <a:srgbClr val="000000"/>
                        </a:solidFill>
                        <a:effectLst/>
                        <a:latin typeface="Calibri"/>
                      </a:endParaRPr>
                    </a:p>
                  </a:txBody>
                  <a:tcPr marL="7620" marR="7620" marT="7620" marB="0" anchor="ctr"/>
                </a:tc>
                <a:tc>
                  <a:txBody>
                    <a:bodyPr/>
                    <a:lstStyle/>
                    <a:p>
                      <a:pPr algn="l" fontAlgn="t"/>
                      <a:r>
                        <a:rPr lang="en-US" sz="1600" u="none" strike="noStrike" dirty="0">
                          <a:effectLst/>
                        </a:rPr>
                        <a:t>Any age</a:t>
                      </a:r>
                      <a:endParaRPr lang="en-US" sz="1600" b="0" i="0" u="none" strike="noStrike" dirty="0">
                        <a:solidFill>
                          <a:srgbClr val="000000"/>
                        </a:solidFill>
                        <a:effectLst/>
                        <a:latin typeface="Calibri"/>
                      </a:endParaRPr>
                    </a:p>
                  </a:txBody>
                  <a:tcPr marL="7620" marR="7620" marT="7620" marB="0" anchor="ctr"/>
                </a:tc>
                <a:tc>
                  <a:txBody>
                    <a:bodyPr/>
                    <a:lstStyle/>
                    <a:p>
                      <a:pPr algn="l" fontAlgn="b"/>
                      <a:r>
                        <a:rPr lang="en-US" sz="1600" u="none" strike="noStrike" dirty="0">
                          <a:effectLst/>
                        </a:rPr>
                        <a:t>State plan services plus dental and vision</a:t>
                      </a:r>
                      <a:endParaRPr lang="en-US" sz="1600" b="0" i="0" u="none" strike="noStrike" dirty="0">
                        <a:solidFill>
                          <a:srgbClr val="000000"/>
                        </a:solidFill>
                        <a:effectLst/>
                        <a:latin typeface="Calibri"/>
                      </a:endParaRPr>
                    </a:p>
                  </a:txBody>
                  <a:tcPr marL="7620" marR="7620" marT="7620" marB="0" anchor="b"/>
                </a:tc>
              </a:tr>
              <a:tr h="552098">
                <a:tc>
                  <a:txBody>
                    <a:bodyPr/>
                    <a:lstStyle/>
                    <a:p>
                      <a:pPr algn="r" fontAlgn="b"/>
                      <a:r>
                        <a:rPr lang="en-US" sz="1600" u="none" strike="noStrike" dirty="0">
                          <a:effectLst/>
                        </a:rPr>
                        <a:t>89</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Uninsured Women's Health Services (UWHS)</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18 - 55</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dirty="0">
                          <a:effectLst/>
                        </a:rPr>
                        <a:t>Family planning services only</a:t>
                      </a:r>
                      <a:endParaRPr lang="en-US" sz="1600" b="0" i="0" u="none" strike="noStrike" dirty="0">
                        <a:solidFill>
                          <a:srgbClr val="000000"/>
                        </a:solidFill>
                        <a:effectLst/>
                        <a:latin typeface="Calibri"/>
                      </a:endParaRPr>
                    </a:p>
                  </a:txBody>
                  <a:tcPr marL="7620" marR="7620" marT="7620" marB="0" anchor="b"/>
                </a:tc>
              </a:tr>
              <a:tr h="552098">
                <a:tc>
                  <a:txBody>
                    <a:bodyPr/>
                    <a:lstStyle/>
                    <a:p>
                      <a:pPr algn="r" fontAlgn="b"/>
                      <a:r>
                        <a:rPr lang="en-US" sz="1600" u="none" strike="noStrike">
                          <a:effectLst/>
                        </a:rPr>
                        <a:t>80</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Extended Women's Health Services (EWHS)</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18 - 55</a:t>
                      </a:r>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dirty="0">
                          <a:effectLst/>
                        </a:rPr>
                        <a:t>Family planning services only</a:t>
                      </a:r>
                      <a:endParaRPr lang="en-US" sz="1600" b="0" i="0" u="none" strike="noStrike" dirty="0">
                        <a:solidFill>
                          <a:srgbClr val="000000"/>
                        </a:solidFill>
                        <a:effectLst/>
                        <a:latin typeface="Calibri"/>
                      </a:endParaRPr>
                    </a:p>
                  </a:txBody>
                  <a:tcPr marL="7620" marR="7620" marT="7620" marB="0" anchor="b"/>
                </a:tc>
              </a:tr>
              <a:tr h="280296">
                <a:tc>
                  <a:txBody>
                    <a:bodyPr/>
                    <a:lstStyle/>
                    <a:p>
                      <a:pPr algn="r" fontAlgn="b"/>
                      <a:r>
                        <a:rPr lang="en-US" sz="1600" u="none" strike="noStrike" dirty="0">
                          <a:effectLst/>
                        </a:rPr>
                        <a:t>87</a:t>
                      </a:r>
                      <a:endParaRPr lang="en-US" sz="1600" b="0"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Presumptive Eligibility for Kids (PE)</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dirty="0" smtClean="0">
                          <a:effectLst/>
                        </a:rPr>
                        <a:t>&gt;</a:t>
                      </a:r>
                      <a:r>
                        <a:rPr lang="en-US" sz="1600" u="none" strike="noStrike" baseline="0" dirty="0" smtClean="0">
                          <a:effectLst/>
                        </a:rPr>
                        <a:t> </a:t>
                      </a:r>
                      <a:r>
                        <a:rPr lang="en-US" sz="1600" u="none" strike="noStrike" dirty="0" smtClean="0">
                          <a:effectLst/>
                        </a:rPr>
                        <a:t>age </a:t>
                      </a:r>
                      <a:r>
                        <a:rPr lang="en-US" sz="1600" u="none" strike="noStrike" dirty="0">
                          <a:effectLst/>
                        </a:rPr>
                        <a:t>19</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dirty="0">
                          <a:effectLst/>
                        </a:rPr>
                        <a:t>State plan services</a:t>
                      </a:r>
                      <a:endParaRPr lang="en-US" sz="1600" b="0" i="0" u="none" strike="noStrike" dirty="0">
                        <a:solidFill>
                          <a:srgbClr val="000000"/>
                        </a:solidFill>
                        <a:effectLst/>
                        <a:latin typeface="Calibri"/>
                      </a:endParaRPr>
                    </a:p>
                  </a:txBody>
                  <a:tcPr marL="7620" marR="7620" marT="7620" marB="0" anchor="b"/>
                </a:tc>
              </a:tr>
              <a:tr h="552098">
                <a:tc>
                  <a:txBody>
                    <a:bodyPr/>
                    <a:lstStyle/>
                    <a:p>
                      <a:pPr algn="r" fontAlgn="b"/>
                      <a:r>
                        <a:rPr lang="en-US" sz="1600" u="none" strike="noStrike">
                          <a:effectLst/>
                        </a:rPr>
                        <a:t>58,59</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dirty="0">
                          <a:effectLst/>
                        </a:rPr>
                        <a:t>Temporary MO </a:t>
                      </a:r>
                      <a:r>
                        <a:rPr lang="en-US" sz="1600" u="none" strike="noStrike" dirty="0" err="1">
                          <a:effectLst/>
                        </a:rPr>
                        <a:t>HealthNet</a:t>
                      </a:r>
                      <a:r>
                        <a:rPr lang="en-US" sz="1600" u="none" strike="noStrike" dirty="0">
                          <a:effectLst/>
                        </a:rPr>
                        <a:t> for Pregnant Women (TEMP)</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dirty="0">
                          <a:effectLst/>
                        </a:rPr>
                        <a:t>Any age</a:t>
                      </a:r>
                      <a:endParaRPr lang="en-US" sz="1600" b="0"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dirty="0">
                          <a:effectLst/>
                        </a:rPr>
                        <a:t>Does not include inpatient services</a:t>
                      </a:r>
                      <a:endParaRPr lang="en-US" sz="1600" b="0" i="0" u="none" strike="noStrike" dirty="0">
                        <a:solidFill>
                          <a:srgbClr val="000000"/>
                        </a:solidFill>
                        <a:effectLst/>
                        <a:latin typeface="Calibri"/>
                      </a:endParaRPr>
                    </a:p>
                  </a:txBody>
                  <a:tcPr marL="7620" marR="7620" marT="7620" marB="0" anchor="b"/>
                </a:tc>
              </a:tr>
              <a:tr h="359535">
                <a:tc gridSpan="4">
                  <a:txBody>
                    <a:bodyPr/>
                    <a:lstStyle/>
                    <a:p>
                      <a:pPr algn="l" fontAlgn="b"/>
                      <a:r>
                        <a:rPr lang="en-US" sz="800" u="none" strike="noStrike" dirty="0">
                          <a:effectLst/>
                        </a:rPr>
                        <a:t>State Plan Services:  physician and hospital services, emergency services, prescription drugs and other health related services -- in addition, children get dental and vision</a:t>
                      </a:r>
                      <a:endParaRPr lang="en-US" sz="800" b="0" i="0" u="none" strike="noStrike" dirty="0">
                        <a:solidFill>
                          <a:srgbClr val="000000"/>
                        </a:solidFill>
                        <a:effectLst/>
                        <a:latin typeface="Calibri"/>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Footer Placeholder 1"/>
          <p:cNvSpPr>
            <a:spLocks noGrp="1"/>
          </p:cNvSpPr>
          <p:nvPr>
            <p:ph type="ftr" sz="quarter" idx="11"/>
          </p:nvPr>
        </p:nvSpPr>
        <p:spPr/>
        <p:txBody>
          <a:bodyPr/>
          <a:lstStyle/>
          <a:p>
            <a:pPr algn="r"/>
            <a:r>
              <a:rPr lang="en-US" dirty="0"/>
              <a:t>Dwight Fine</a:t>
            </a:r>
          </a:p>
        </p:txBody>
      </p:sp>
    </p:spTree>
    <p:extLst>
      <p:ext uri="{BB962C8B-B14F-4D97-AF65-F5344CB8AC3E}">
        <p14:creationId xmlns:p14="http://schemas.microsoft.com/office/powerpoint/2010/main" val="1604982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“Apply for Health Care” or “Login to a Health Benefit Account”</a:t>
            </a:r>
            <a:endParaRPr lang="en-US" dirty="0"/>
          </a:p>
        </p:txBody>
      </p:sp>
      <p:sp>
        <p:nvSpPr>
          <p:cNvPr id="6" name="Slide Number Placeholder 5"/>
          <p:cNvSpPr>
            <a:spLocks noGrp="1"/>
          </p:cNvSpPr>
          <p:nvPr>
            <p:ph type="sldNum" sz="quarter" idx="12"/>
          </p:nvPr>
        </p:nvSpPr>
        <p:spPr/>
        <p:txBody>
          <a:bodyPr/>
          <a:lstStyle/>
          <a:p>
            <a:fld id="{143CEE1B-CD99-4D42-B266-772A55959D4B}" type="slidenum">
              <a:rPr lang="en-US" smtClean="0"/>
              <a:pPr/>
              <a:t>5</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00" y="1602366"/>
            <a:ext cx="7499350" cy="47984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451" y="1828800"/>
            <a:ext cx="7686070" cy="3949574"/>
          </a:xfrm>
          <a:prstGeom prst="rect">
            <a:avLst/>
          </a:prstGeom>
        </p:spPr>
      </p:pic>
      <p:sp>
        <p:nvSpPr>
          <p:cNvPr id="3" name="Footer Placeholder 2"/>
          <p:cNvSpPr>
            <a:spLocks noGrp="1"/>
          </p:cNvSpPr>
          <p:nvPr>
            <p:ph type="ftr" sz="quarter" idx="11"/>
          </p:nvPr>
        </p:nvSpPr>
        <p:spPr/>
        <p:txBody>
          <a:bodyPr/>
          <a:lstStyle/>
          <a:p>
            <a:pPr algn="r"/>
            <a:r>
              <a:rPr lang="en-US" dirty="0" smtClean="0"/>
              <a:t>Julie Gibson</a:t>
            </a:r>
            <a:endParaRPr lang="en-US" dirty="0"/>
          </a:p>
        </p:txBody>
      </p:sp>
    </p:spTree>
    <p:extLst>
      <p:ext uri="{BB962C8B-B14F-4D97-AF65-F5344CB8AC3E}">
        <p14:creationId xmlns:p14="http://schemas.microsoft.com/office/powerpoint/2010/main" val="315294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 for Health Benefits </a:t>
            </a:r>
            <a:br>
              <a:rPr lang="en-US" dirty="0" smtClean="0"/>
            </a:br>
            <a:r>
              <a:rPr lang="en-US" dirty="0" smtClean="0"/>
              <a:t>Pre-screening Calculator</a:t>
            </a:r>
            <a:endParaRPr lang="en-US" dirty="0"/>
          </a:p>
        </p:txBody>
      </p:sp>
      <p:sp>
        <p:nvSpPr>
          <p:cNvPr id="6" name="Slide Number Placeholder 5"/>
          <p:cNvSpPr>
            <a:spLocks noGrp="1"/>
          </p:cNvSpPr>
          <p:nvPr>
            <p:ph type="sldNum" sz="quarter" idx="12"/>
          </p:nvPr>
        </p:nvSpPr>
        <p:spPr/>
        <p:txBody>
          <a:bodyPr/>
          <a:lstStyle/>
          <a:p>
            <a:fld id="{143CEE1B-CD99-4D42-B266-772A55959D4B}" type="slidenum">
              <a:rPr lang="en-US" smtClean="0"/>
              <a:pPr/>
              <a:t>6</a:t>
            </a:fld>
            <a:endParaRPr lang="en-US" dirty="0"/>
          </a:p>
        </p:txBody>
      </p:sp>
      <p:sp>
        <p:nvSpPr>
          <p:cNvPr id="3" name="Footer Placeholder 2"/>
          <p:cNvSpPr>
            <a:spLocks noGrp="1"/>
          </p:cNvSpPr>
          <p:nvPr>
            <p:ph type="ftr" sz="quarter" idx="11"/>
          </p:nvPr>
        </p:nvSpPr>
        <p:spPr/>
        <p:txBody>
          <a:bodyPr/>
          <a:lstStyle/>
          <a:p>
            <a:pPr algn="r"/>
            <a:r>
              <a:rPr lang="en-US" dirty="0" smtClean="0"/>
              <a:t>Julie Gibson</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905000"/>
            <a:ext cx="7499350" cy="1389457"/>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81400"/>
            <a:ext cx="8382000" cy="2585492"/>
          </a:xfrm>
          <a:prstGeom prst="rect">
            <a:avLst/>
          </a:prstGeom>
        </p:spPr>
      </p:pic>
    </p:spTree>
    <p:extLst>
      <p:ext uri="{BB962C8B-B14F-4D97-AF65-F5344CB8AC3E}">
        <p14:creationId xmlns:p14="http://schemas.microsoft.com/office/powerpoint/2010/main" val="2119407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Pre-screening Results &amp; Creating an Account</a:t>
            </a:r>
            <a:endParaRPr lang="en-US" dirty="0"/>
          </a:p>
        </p:txBody>
      </p:sp>
      <p:sp>
        <p:nvSpPr>
          <p:cNvPr id="6" name="Slide Number Placeholder 5"/>
          <p:cNvSpPr>
            <a:spLocks noGrp="1"/>
          </p:cNvSpPr>
          <p:nvPr>
            <p:ph type="sldNum" sz="quarter" idx="12"/>
          </p:nvPr>
        </p:nvSpPr>
        <p:spPr/>
        <p:txBody>
          <a:bodyPr/>
          <a:lstStyle/>
          <a:p>
            <a:fld id="{143CEE1B-CD99-4D42-B266-772A55959D4B}" type="slidenum">
              <a:rPr lang="en-US" smtClean="0"/>
              <a:pPr/>
              <a:t>7</a:t>
            </a:fld>
            <a:endParaRPr lang="en-US" dirty="0"/>
          </a:p>
        </p:txBody>
      </p:sp>
      <p:sp>
        <p:nvSpPr>
          <p:cNvPr id="3" name="Footer Placeholder 2"/>
          <p:cNvSpPr>
            <a:spLocks noGrp="1"/>
          </p:cNvSpPr>
          <p:nvPr>
            <p:ph type="ftr" sz="quarter" idx="11"/>
          </p:nvPr>
        </p:nvSpPr>
        <p:spPr/>
        <p:txBody>
          <a:bodyPr/>
          <a:lstStyle/>
          <a:p>
            <a:pPr algn="r"/>
            <a:r>
              <a:rPr lang="en-US" dirty="0" smtClean="0"/>
              <a:t>Julie Gibson</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925"/>
          <a:stretch/>
        </p:blipFill>
        <p:spPr>
          <a:xfrm>
            <a:off x="533400" y="1676400"/>
            <a:ext cx="8524722" cy="2057400"/>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951"/>
          <a:stretch/>
        </p:blipFill>
        <p:spPr>
          <a:xfrm>
            <a:off x="304800" y="4182265"/>
            <a:ext cx="8763000" cy="1778235"/>
          </a:xfrm>
          <a:prstGeom prst="rect">
            <a:avLst/>
          </a:prstGeom>
        </p:spPr>
      </p:pic>
    </p:spTree>
    <p:extLst>
      <p:ext uri="{BB962C8B-B14F-4D97-AF65-F5344CB8AC3E}">
        <p14:creationId xmlns:p14="http://schemas.microsoft.com/office/powerpoint/2010/main" val="1860306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“Application Checklist”</a:t>
            </a:r>
            <a:br>
              <a:rPr lang="en-US" smtClean="0"/>
            </a:br>
            <a:r>
              <a:rPr lang="en-US" smtClean="0"/>
              <a:t>MAGI &amp; Adult </a:t>
            </a:r>
            <a:endParaRPr lang="en-US" dirty="0"/>
          </a:p>
        </p:txBody>
      </p:sp>
      <p:sp>
        <p:nvSpPr>
          <p:cNvPr id="6" name="Slide Number Placeholder 5"/>
          <p:cNvSpPr>
            <a:spLocks noGrp="1"/>
          </p:cNvSpPr>
          <p:nvPr>
            <p:ph type="sldNum" sz="quarter" idx="12"/>
          </p:nvPr>
        </p:nvSpPr>
        <p:spPr/>
        <p:txBody>
          <a:bodyPr/>
          <a:lstStyle/>
          <a:p>
            <a:fld id="{143CEE1B-CD99-4D42-B266-772A55959D4B}" type="slidenum">
              <a:rPr lang="en-US" smtClean="0"/>
              <a:pPr/>
              <a:t>8</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69856"/>
            <a:ext cx="7499350" cy="4798434"/>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600200"/>
            <a:ext cx="4605736" cy="5090146"/>
          </a:xfrm>
          <a:prstGeom prst="rect">
            <a:avLst/>
          </a:prstGeom>
        </p:spPr>
      </p:pic>
      <p:sp>
        <p:nvSpPr>
          <p:cNvPr id="3" name="Footer Placeholder 2"/>
          <p:cNvSpPr>
            <a:spLocks noGrp="1"/>
          </p:cNvSpPr>
          <p:nvPr>
            <p:ph type="ftr" sz="quarter" idx="11"/>
          </p:nvPr>
        </p:nvSpPr>
        <p:spPr/>
        <p:txBody>
          <a:bodyPr/>
          <a:lstStyle/>
          <a:p>
            <a:pPr algn="r"/>
            <a:r>
              <a:rPr lang="en-US" dirty="0" smtClean="0"/>
              <a:t>Julie Gibson</a:t>
            </a:r>
            <a:endParaRPr lang="en-US" dirty="0"/>
          </a:p>
        </p:txBody>
      </p:sp>
    </p:spTree>
    <p:extLst>
      <p:ext uri="{BB962C8B-B14F-4D97-AF65-F5344CB8AC3E}">
        <p14:creationId xmlns:p14="http://schemas.microsoft.com/office/powerpoint/2010/main" val="34632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Frequently Asked Questions</a:t>
            </a:r>
            <a:endParaRPr lang="en-US" dirty="0"/>
          </a:p>
        </p:txBody>
      </p:sp>
      <p:sp>
        <p:nvSpPr>
          <p:cNvPr id="4" name="Content Placeholder 3"/>
          <p:cNvSpPr>
            <a:spLocks noGrp="1"/>
          </p:cNvSpPr>
          <p:nvPr>
            <p:ph idx="1"/>
          </p:nvPr>
        </p:nvSpPr>
        <p:spPr>
          <a:xfrm>
            <a:off x="1435608" y="1447800"/>
            <a:ext cx="7498080" cy="1600200"/>
          </a:xfrm>
        </p:spPr>
        <p:txBody>
          <a:bodyPr>
            <a:normAutofit fontScale="85000" lnSpcReduction="20000"/>
          </a:bodyPr>
          <a:lstStyle/>
          <a:p>
            <a:r>
              <a:rPr lang="en-US" dirty="0" smtClean="0"/>
              <a:t>FAQs cover several topics related to FSD programs.</a:t>
            </a:r>
          </a:p>
          <a:p>
            <a:pPr marL="82296" indent="0">
              <a:buNone/>
            </a:pPr>
            <a:endParaRPr lang="en-US" dirty="0" smtClean="0"/>
          </a:p>
          <a:p>
            <a:r>
              <a:rPr lang="en-US" dirty="0" smtClean="0"/>
              <a:t>Search by any “word” or “phrase.”</a:t>
            </a:r>
            <a:endParaRPr lang="en-US" dirty="0"/>
          </a:p>
        </p:txBody>
      </p:sp>
      <p:sp>
        <p:nvSpPr>
          <p:cNvPr id="6" name="Slide Number Placeholder 5"/>
          <p:cNvSpPr>
            <a:spLocks noGrp="1"/>
          </p:cNvSpPr>
          <p:nvPr>
            <p:ph type="sldNum" sz="quarter" idx="12"/>
          </p:nvPr>
        </p:nvSpPr>
        <p:spPr/>
        <p:txBody>
          <a:bodyPr/>
          <a:lstStyle/>
          <a:p>
            <a:fld id="{143CEE1B-CD99-4D42-B266-772A55959D4B}" type="slidenum">
              <a:rPr lang="en-US" smtClean="0"/>
              <a:pPr/>
              <a:t>9</a:t>
            </a:fld>
            <a:endParaRPr lang="en-US" dirty="0"/>
          </a:p>
        </p:txBody>
      </p:sp>
      <p:sp>
        <p:nvSpPr>
          <p:cNvPr id="7" name="Content Placeholder 2"/>
          <p:cNvSpPr txBox="1">
            <a:spLocks/>
          </p:cNvSpPr>
          <p:nvPr/>
        </p:nvSpPr>
        <p:spPr>
          <a:xfrm>
            <a:off x="609600" y="1600200"/>
            <a:ext cx="7772400" cy="23622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US" sz="2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304026"/>
            <a:ext cx="6705600" cy="3039685"/>
          </a:xfrm>
          <a:prstGeom prst="rect">
            <a:avLst/>
          </a:prstGeom>
          <a:ln>
            <a:solidFill>
              <a:schemeClr val="accent1"/>
            </a:solidFill>
          </a:ln>
        </p:spPr>
      </p:pic>
      <p:sp>
        <p:nvSpPr>
          <p:cNvPr id="3" name="Footer Placeholder 2"/>
          <p:cNvSpPr>
            <a:spLocks noGrp="1"/>
          </p:cNvSpPr>
          <p:nvPr>
            <p:ph type="ftr" sz="quarter" idx="11"/>
          </p:nvPr>
        </p:nvSpPr>
        <p:spPr/>
        <p:txBody>
          <a:bodyPr/>
          <a:lstStyle/>
          <a:p>
            <a:pPr algn="r"/>
            <a:r>
              <a:rPr lang="en-US" dirty="0" smtClean="0"/>
              <a:t>Julie Gibson</a:t>
            </a:r>
            <a:endParaRPr lang="en-US" dirty="0"/>
          </a:p>
        </p:txBody>
      </p:sp>
    </p:spTree>
    <p:extLst>
      <p:ext uri="{BB962C8B-B14F-4D97-AF65-F5344CB8AC3E}">
        <p14:creationId xmlns:p14="http://schemas.microsoft.com/office/powerpoint/2010/main" val="9038221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13301</TotalTime>
  <Words>3416</Words>
  <Application>Microsoft Office PowerPoint</Application>
  <PresentationFormat>On-screen Show (4:3)</PresentationFormat>
  <Paragraphs>504</Paragraphs>
  <Slides>47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Calibri</vt:lpstr>
      <vt:lpstr>Courier New</vt:lpstr>
      <vt:lpstr>Gill Sans MT</vt:lpstr>
      <vt:lpstr>Symbol</vt:lpstr>
      <vt:lpstr>Times New Roman</vt:lpstr>
      <vt:lpstr>Verdana</vt:lpstr>
      <vt:lpstr>Wingdings 2</vt:lpstr>
      <vt:lpstr>Solstice</vt:lpstr>
      <vt:lpstr>Acrobat Document</vt:lpstr>
      <vt:lpstr>Using MEDES </vt:lpstr>
      <vt:lpstr>Presenters</vt:lpstr>
      <vt:lpstr>Why Help Customers Apply  On-Line?</vt:lpstr>
      <vt:lpstr>mydss.mo.gov</vt:lpstr>
      <vt:lpstr>“Apply for Health Care” or “Login to a Health Benefit Account”</vt:lpstr>
      <vt:lpstr>Apply for Health Benefits  Pre-screening Calculator</vt:lpstr>
      <vt:lpstr>Pre-screening Results &amp; Creating an Account</vt:lpstr>
      <vt:lpstr>“Application Checklist” MAGI &amp; Adult </vt:lpstr>
      <vt:lpstr>Frequently Asked Questions</vt:lpstr>
      <vt:lpstr>“What Other Benefits Do I Qualify For?” Pre-Eligibility Tool</vt:lpstr>
      <vt:lpstr>Authorized Representative</vt:lpstr>
      <vt:lpstr>Authorized Representatives Can Track Consumer Applications</vt:lpstr>
      <vt:lpstr>Authorized Representative Forms</vt:lpstr>
      <vt:lpstr>Supporting Documents Required  (Verification and Evidence by FSD)</vt:lpstr>
      <vt:lpstr>Supporting Documents Required  (Verification and Evidence by FSD)</vt:lpstr>
      <vt:lpstr>When Serving as an Authorized Representative</vt:lpstr>
      <vt:lpstr>Social Security Documentation</vt:lpstr>
      <vt:lpstr>Unique CHIP Issues</vt:lpstr>
      <vt:lpstr>A Completed Packet Includes</vt:lpstr>
      <vt:lpstr>Queue Management</vt:lpstr>
      <vt:lpstr>QUEUE MANAGEMENT PROCESS</vt:lpstr>
      <vt:lpstr>PowerPoint Presentation</vt:lpstr>
      <vt:lpstr>PowerPoint Presentation</vt:lpstr>
      <vt:lpstr>PowerPoint Presentation</vt:lpstr>
      <vt:lpstr>Suggested Subject Lines for documents submitted by email or fax</vt:lpstr>
      <vt:lpstr>Suggested Subject Lines for documents submitted by email or fax</vt:lpstr>
      <vt:lpstr>DSS Encryption Service</vt:lpstr>
      <vt:lpstr>Remote Identity Proofing (RIDP)</vt:lpstr>
      <vt:lpstr>Remote Identity Proofing (RIDP)</vt:lpstr>
      <vt:lpstr>Remote Identity Proofing (RIDP)</vt:lpstr>
      <vt:lpstr>Speed the Processing of Applications</vt:lpstr>
      <vt:lpstr>How You can help us!</vt:lpstr>
      <vt:lpstr>Speed of Processing MAGI Applications</vt:lpstr>
      <vt:lpstr>Cumulative Queue (No FFM)</vt:lpstr>
      <vt:lpstr>What percent of applications are filed electronically?</vt:lpstr>
      <vt:lpstr>Is it always necessary to file a MEDES application?</vt:lpstr>
      <vt:lpstr>PowerPoint Presentation</vt:lpstr>
      <vt:lpstr>PowerPoint Presentation</vt:lpstr>
      <vt:lpstr>Partnership Contact Information</vt:lpstr>
      <vt:lpstr>Useful Information: </vt:lpstr>
      <vt:lpstr>How are MAGI applications  submitted?</vt:lpstr>
      <vt:lpstr>What services can you expect by calling 855-373-9994?</vt:lpstr>
      <vt:lpstr>What services can you expect by calling 855-373-4636?</vt:lpstr>
      <vt:lpstr>Countable Income Includes:</vt:lpstr>
      <vt:lpstr>Non-Countable Income Includes:</vt:lpstr>
      <vt:lpstr>Allowable Deductions Include:</vt:lpstr>
      <vt:lpstr>PowerPoint Presentation</vt:lpstr>
    </vt:vector>
  </TitlesOfParts>
  <Company>Missouri Department of Social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MEDES</dc:title>
  <dc:creator>Office of Administration</dc:creator>
  <cp:lastModifiedBy>Linda Shields</cp:lastModifiedBy>
  <cp:revision>173</cp:revision>
  <cp:lastPrinted>2015-10-23T15:08:44Z</cp:lastPrinted>
  <dcterms:created xsi:type="dcterms:W3CDTF">2014-01-31T22:24:48Z</dcterms:created>
  <dcterms:modified xsi:type="dcterms:W3CDTF">2015-10-30T19:33:15Z</dcterms:modified>
</cp:coreProperties>
</file>