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handoutMasterIdLst>
    <p:handoutMasterId r:id="rId29"/>
  </p:handoutMasterIdLst>
  <p:sldIdLst>
    <p:sldId id="256" r:id="rId3"/>
    <p:sldId id="285" r:id="rId4"/>
    <p:sldId id="257" r:id="rId5"/>
    <p:sldId id="280" r:id="rId6"/>
    <p:sldId id="279" r:id="rId7"/>
    <p:sldId id="287" r:id="rId8"/>
    <p:sldId id="270" r:id="rId9"/>
    <p:sldId id="277" r:id="rId10"/>
    <p:sldId id="284" r:id="rId11"/>
    <p:sldId id="286" r:id="rId12"/>
    <p:sldId id="271" r:id="rId13"/>
    <p:sldId id="258" r:id="rId14"/>
    <p:sldId id="283" r:id="rId15"/>
    <p:sldId id="288" r:id="rId16"/>
    <p:sldId id="260" r:id="rId17"/>
    <p:sldId id="263" r:id="rId18"/>
    <p:sldId id="290" r:id="rId19"/>
    <p:sldId id="264" r:id="rId20"/>
    <p:sldId id="272" r:id="rId21"/>
    <p:sldId id="278" r:id="rId22"/>
    <p:sldId id="266" r:id="rId23"/>
    <p:sldId id="289" r:id="rId24"/>
    <p:sldId id="268" r:id="rId25"/>
    <p:sldId id="269" r:id="rId26"/>
    <p:sldId id="275" r:id="rId27"/>
    <p:sldId id="291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660"/>
  </p:normalViewPr>
  <p:slideViewPr>
    <p:cSldViewPr>
      <p:cViewPr varScale="1">
        <p:scale>
          <a:sx n="74" d="100"/>
          <a:sy n="74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FDE5FB-6673-4933-A330-A6CA19C500D2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CB3B441-9779-42E6-A1E7-D4125712E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84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3263"/>
            <a:ext cx="9144000" cy="65947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3600"/>
            <a:ext cx="8153400" cy="1981200"/>
          </a:xfrm>
          <a:prstGeom prst="rect">
            <a:avLst/>
          </a:prstGeom>
        </p:spPr>
        <p:txBody>
          <a:bodyPr anchor="b" anchorCtr="0"/>
          <a:lstStyle>
            <a:lvl1pPr algn="l">
              <a:defRPr sz="4000" b="1">
                <a:solidFill>
                  <a:schemeClr val="tx2"/>
                </a:solidFill>
                <a:latin typeface="+mj-lt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67200"/>
            <a:ext cx="54864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n-lt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569075"/>
            <a:ext cx="2133600" cy="2889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fld id="{2FA62DEA-2902-4EB4-8550-1D40B3C15B6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0" y="6569075"/>
            <a:ext cx="5257800" cy="2889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69075"/>
            <a:ext cx="762000" cy="2889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fld id="{59E2AE78-98A2-4702-9421-628BAC088C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  <a:prstGeom prst="rect">
            <a:avLst/>
          </a:prstGeom>
        </p:spPr>
        <p:txBody>
          <a:bodyPr anchor="b" anchorCtr="0"/>
          <a:lstStyle>
            <a:lvl1pPr algn="l">
              <a:defRPr sz="3400">
                <a:solidFill>
                  <a:schemeClr val="tx1"/>
                </a:solidFill>
                <a:latin typeface="+mj-lt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9600"/>
          </a:xfrm>
          <a:prstGeom prst="rect">
            <a:avLst/>
          </a:prstGeom>
        </p:spPr>
        <p:txBody>
          <a:bodyPr/>
          <a:lstStyle>
            <a:lvl1pPr marL="341313" indent="-341313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10000"/>
              <a:buFont typeface="Wingdings" pitchFamily="2" charset="2"/>
              <a:buChar char=""/>
              <a:defRPr sz="2800"/>
            </a:lvl1pPr>
            <a:lvl2pPr marL="682625" indent="-341313">
              <a:spcBef>
                <a:spcPts val="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 3" pitchFamily="18" charset="2"/>
              <a:buChar char=""/>
              <a:tabLst/>
              <a:defRPr/>
            </a:lvl2pPr>
            <a:lvl3pPr marL="1023938" indent="-339725">
              <a:spcBef>
                <a:spcPts val="0"/>
              </a:spcBef>
              <a:spcAft>
                <a:spcPts val="600"/>
              </a:spcAft>
              <a:defRPr/>
            </a:lvl3pPr>
            <a:lvl4pPr marL="1312863" indent="-22860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/>
            </a:lvl4pPr>
            <a:lvl5pPr marL="1538288" indent="-228600"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569075"/>
            <a:ext cx="2133600" cy="2889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fld id="{2FA62DEA-2902-4EB4-8550-1D40B3C15B6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0" y="6569075"/>
            <a:ext cx="5257800" cy="2889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69075"/>
            <a:ext cx="762000" cy="2889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fld id="{59E2AE78-98A2-4702-9421-628BAC088C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569075"/>
            <a:ext cx="2133600" cy="2889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fld id="{2FA62DEA-2902-4EB4-8550-1D40B3C15B6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0" y="6569075"/>
            <a:ext cx="5257800" cy="2889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69075"/>
            <a:ext cx="762000" cy="2889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fld id="{59E2AE78-98A2-4702-9421-628BAC088C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1201"/>
            <a:ext cx="4041775" cy="4144962"/>
          </a:xfrm>
          <a:prstGeom prst="rect">
            <a:avLst/>
          </a:prstGeom>
        </p:spPr>
        <p:txBody>
          <a:bodyPr/>
          <a:lstStyle>
            <a:lvl1pPr marL="341313" indent="-341313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10000"/>
              <a:buFont typeface="Wingdings" pitchFamily="2" charset="2"/>
              <a:buChar char=""/>
              <a:defRPr sz="2400"/>
            </a:lvl1pPr>
            <a:lvl2pPr marL="682625" indent="-341313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 3" pitchFamily="18" charset="2"/>
              <a:buChar char=""/>
              <a:tabLst/>
              <a:defRPr sz="2000"/>
            </a:lvl2pPr>
            <a:lvl3pPr marL="1023938" indent="-339725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charset="0"/>
              <a:buChar char="–"/>
              <a:defRPr sz="1800"/>
            </a:lvl3pPr>
            <a:lvl4pPr marL="1312863" indent="-228600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Times New Roman" pitchFamily="18" charset="0"/>
              <a:buChar char="•"/>
              <a:defRPr sz="1600"/>
            </a:lvl4pPr>
            <a:lvl5pPr marL="1538288" indent="-228600" algn="l" rtl="0" eaLnBrk="1" fontAlgn="base" hangingPunct="1">
              <a:spcBef>
                <a:spcPts val="0"/>
              </a:spcBef>
              <a:spcAft>
                <a:spcPts val="600"/>
              </a:spcAft>
              <a:buChar char="»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  <a:prstGeom prst="rect">
            <a:avLst/>
          </a:prstGeom>
        </p:spPr>
        <p:txBody>
          <a:bodyPr anchor="b" anchorCtr="0"/>
          <a:lstStyle>
            <a:lvl1pPr algn="l">
              <a:defRPr sz="3400">
                <a:solidFill>
                  <a:schemeClr val="tx1"/>
                </a:solidFill>
                <a:latin typeface="+mj-lt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/>
          </p:nvPr>
        </p:nvSpPr>
        <p:spPr>
          <a:xfrm>
            <a:off x="457200" y="1981200"/>
            <a:ext cx="4041775" cy="4144962"/>
          </a:xfrm>
          <a:prstGeom prst="rect">
            <a:avLst/>
          </a:prstGeom>
        </p:spPr>
        <p:txBody>
          <a:bodyPr/>
          <a:lstStyle>
            <a:lvl1pPr marL="341313" indent="-341313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10000"/>
              <a:buFont typeface="Wingdings" pitchFamily="2" charset="2"/>
              <a:buChar char=""/>
              <a:defRPr sz="2400"/>
            </a:lvl1pPr>
            <a:lvl2pPr marL="682625" indent="-341313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 3" pitchFamily="18" charset="2"/>
              <a:buChar char=""/>
              <a:tabLst/>
              <a:defRPr sz="2000"/>
            </a:lvl2pPr>
            <a:lvl3pPr marL="1023938" indent="-339725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charset="0"/>
              <a:buChar char="–"/>
              <a:defRPr sz="1800"/>
            </a:lvl3pPr>
            <a:lvl4pPr marL="1312863" indent="-228600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Times New Roman" pitchFamily="18" charset="0"/>
              <a:buChar char="•"/>
              <a:defRPr sz="1600"/>
            </a:lvl4pPr>
            <a:lvl5pPr marL="1538288" indent="-228600" algn="l" rtl="0" eaLnBrk="1" fontAlgn="base" hangingPunct="1">
              <a:spcBef>
                <a:spcPts val="0"/>
              </a:spcBef>
              <a:spcAft>
                <a:spcPts val="600"/>
              </a:spcAft>
              <a:buChar char="»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569075"/>
            <a:ext cx="2133600" cy="2889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fld id="{2FA62DEA-2902-4EB4-8550-1D40B3C15B6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0" y="6569075"/>
            <a:ext cx="5257800" cy="2889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077200" y="6569075"/>
            <a:ext cx="762000" cy="2889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fld id="{59E2AE78-98A2-4702-9421-628BAC088C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3263"/>
            <a:ext cx="9144000" cy="6594737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457200" y="2362200"/>
            <a:ext cx="8153400" cy="1752600"/>
          </a:xfrm>
          <a:prstGeom prst="rect">
            <a:avLst/>
          </a:prstGeom>
        </p:spPr>
        <p:txBody>
          <a:bodyPr anchor="b" anchorCtr="0"/>
          <a:lstStyle>
            <a:lvl1pPr algn="r">
              <a:defRPr sz="4000" b="1">
                <a:solidFill>
                  <a:schemeClr val="tx1"/>
                </a:solidFill>
                <a:latin typeface="+mj-lt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457200" y="4267200"/>
            <a:ext cx="8153400" cy="4572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>
                <a:solidFill>
                  <a:schemeClr val="tx1"/>
                </a:solidFill>
                <a:latin typeface="+mn-lt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569075"/>
            <a:ext cx="2133600" cy="2889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2FA62DEA-2902-4EB4-8550-1D40B3C15B6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0" y="6569075"/>
            <a:ext cx="5257800" cy="2889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69075"/>
            <a:ext cx="762000" cy="2889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59E2AE78-98A2-4702-9421-628BAC088C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  <a:prstGeom prst="rect">
            <a:avLst/>
          </a:prstGeom>
        </p:spPr>
        <p:txBody>
          <a:bodyPr anchor="b" anchorCtr="0"/>
          <a:lstStyle>
            <a:lvl1pPr algn="l">
              <a:defRPr sz="3400">
                <a:solidFill>
                  <a:schemeClr val="tx1"/>
                </a:solidFill>
                <a:latin typeface="+mj-lt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569075"/>
            <a:ext cx="2133600" cy="2889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fld id="{2FA62DEA-2902-4EB4-8550-1D40B3C15B6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0" y="6569075"/>
            <a:ext cx="5257800" cy="2889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69075"/>
            <a:ext cx="762000" cy="2889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fld id="{59E2AE78-98A2-4702-9421-628BAC088C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2DEA-2902-4EB4-8550-1D40B3C15B6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AE78-98A2-4702-9421-628BAC088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42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E387-B45B-4BEF-A15D-FBE63BCDD123}" type="datetime1">
              <a:rPr lang="en-US" smtClean="0"/>
              <a:pPr/>
              <a:t>10/31/2013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42AED99-7FB4-404E-8A97-64753DCE42EC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569075"/>
            <a:ext cx="2133600" cy="2889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2FA62DEA-2902-4EB4-8550-1D40B3C15B6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0" y="6569075"/>
            <a:ext cx="5257800" cy="2889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69075"/>
            <a:ext cx="762000" cy="288925"/>
          </a:xfrm>
          <a:prstGeom prst="rect">
            <a:avLst/>
          </a:prstGeom>
        </p:spPr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59E2AE78-98A2-4702-9421-628BAC088C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Times New Roman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569075"/>
            <a:ext cx="2133600" cy="288925"/>
          </a:xfrm>
          <a:prstGeom prst="rect">
            <a:avLst/>
          </a:prstGeom>
        </p:spPr>
        <p:txBody>
          <a:bodyPr/>
          <a:lstStyle>
            <a:lvl1pPr>
              <a:defRPr sz="105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CBAD7034-65B2-42D7-8346-1C7ABF8593AF}" type="datetime1">
              <a:rPr lang="en-US" smtClean="0"/>
              <a:pPr/>
              <a:t>10/31/2013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0" y="6569075"/>
            <a:ext cx="5257800" cy="288925"/>
          </a:xfrm>
          <a:prstGeom prst="rect">
            <a:avLst/>
          </a:prstGeom>
        </p:spPr>
        <p:txBody>
          <a:bodyPr/>
          <a:lstStyle>
            <a:lvl1pPr>
              <a:defRPr sz="105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69075"/>
            <a:ext cx="762000" cy="288925"/>
          </a:xfrm>
          <a:prstGeom prst="rect">
            <a:avLst/>
          </a:prstGeom>
        </p:spPr>
        <p:txBody>
          <a:bodyPr/>
          <a:lstStyle>
            <a:lvl1pPr>
              <a:defRPr sz="105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algn="r"/>
            <a:fld id="{042AED99-7FB4-404E-8A97-64753DCE42EC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hyperlink" Target="http://www.centerforpatientsafety.org/ginger-schelp-patient-safety-speakers-bureau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centerforpatientsafety.org/carol-hafley-patient-safety-speakers-bureau/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4.jpeg"/><Relationship Id="rId10" Type="http://schemas.openxmlformats.org/officeDocument/2006/relationships/image" Target="../media/image8.jpeg"/><Relationship Id="rId4" Type="http://schemas.openxmlformats.org/officeDocument/2006/relationships/hyperlink" Target="http://www.centerforpatientsafety.org/becky-miller-patient-safety-speakers-bureau" TargetMode="External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8153400" cy="1981200"/>
          </a:xfrm>
        </p:spPr>
        <p:txBody>
          <a:bodyPr/>
          <a:lstStyle/>
          <a:p>
            <a:r>
              <a:rPr lang="en-US" dirty="0" smtClean="0"/>
              <a:t>Recognizing </a:t>
            </a:r>
            <a:r>
              <a:rPr lang="en-US" dirty="0" smtClean="0"/>
              <a:t>Missouri HEN </a:t>
            </a:r>
            <a:r>
              <a:rPr lang="en-US" dirty="0" smtClean="0"/>
              <a:t>Members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2012-2013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66864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sz="2800" b="0" dirty="0">
                <a:latin typeface="+mn-lt"/>
              </a:rPr>
              <a:t>AHA/HRET Improvement Leader Collaborative</a:t>
            </a:r>
            <a:r>
              <a:rPr lang="en-US" sz="2000" b="0" dirty="0">
                <a:latin typeface="+mn-lt"/>
              </a:rPr>
              <a:t/>
            </a:r>
            <a:br>
              <a:rPr lang="en-US" sz="2000" b="0" dirty="0">
                <a:latin typeface="+mn-lt"/>
              </a:rPr>
            </a:br>
            <a:r>
              <a:rPr lang="en-US" sz="2000" b="0" dirty="0" smtClean="0">
                <a:latin typeface="+mn-lt"/>
              </a:rPr>
              <a:t>(continued</a:t>
            </a:r>
            <a:r>
              <a:rPr lang="en-US" sz="2000" b="0" dirty="0" smtClean="0">
                <a:latin typeface="+mn-lt"/>
              </a:rPr>
              <a:t>)</a:t>
            </a:r>
            <a:endParaRPr lang="en-US" sz="2000" b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Lindsay Taylor, </a:t>
            </a:r>
            <a:r>
              <a:rPr lang="en-US" sz="1600" dirty="0">
                <a:cs typeface="Times New Roman" panose="02020603050405020304" pitchFamily="18" charset="0"/>
              </a:rPr>
              <a:t>Lafayette Regional Health Center</a:t>
            </a:r>
          </a:p>
          <a:p>
            <a:pPr marL="0" indent="0">
              <a:spcAft>
                <a:spcPts val="0"/>
              </a:spcAft>
              <a:buNone/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Rebecca Thorp, </a:t>
            </a:r>
            <a:r>
              <a:rPr lang="en-US" sz="1600" dirty="0">
                <a:cs typeface="Times New Roman" panose="02020603050405020304" pitchFamily="18" charset="0"/>
              </a:rPr>
              <a:t>Saint Francis Medical Center</a:t>
            </a:r>
          </a:p>
          <a:p>
            <a:pPr marL="0" indent="0">
              <a:spcAft>
                <a:spcPts val="0"/>
              </a:spcAft>
              <a:buNone/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Kristin Turner, </a:t>
            </a:r>
            <a:r>
              <a:rPr lang="en-US" sz="1600" dirty="0">
                <a:cs typeface="Times New Roman" panose="02020603050405020304" pitchFamily="18" charset="0"/>
              </a:rPr>
              <a:t>Mercy Hospital Joplin</a:t>
            </a:r>
          </a:p>
          <a:p>
            <a:pPr marL="0" indent="0">
              <a:spcAft>
                <a:spcPts val="0"/>
              </a:spcAft>
              <a:buNone/>
              <a:tabLst>
                <a:tab pos="1598613" algn="l"/>
              </a:tabLst>
            </a:pPr>
            <a:r>
              <a:rPr lang="en-US" sz="1600" b="1" dirty="0" smtClean="0">
                <a:cs typeface="Times New Roman" panose="02020603050405020304" pitchFamily="18" charset="0"/>
              </a:rPr>
              <a:t>Tricia </a:t>
            </a:r>
            <a:r>
              <a:rPr lang="en-US" sz="1600" b="1" dirty="0">
                <a:cs typeface="Times New Roman" panose="02020603050405020304" pitchFamily="18" charset="0"/>
              </a:rPr>
              <a:t>Wagner, </a:t>
            </a:r>
            <a:r>
              <a:rPr lang="en-US" sz="1600" dirty="0">
                <a:cs typeface="Times New Roman" panose="02020603050405020304" pitchFamily="18" charset="0"/>
              </a:rPr>
              <a:t>CoxHealth</a:t>
            </a:r>
          </a:p>
          <a:p>
            <a:pPr marL="0" indent="0">
              <a:spcAft>
                <a:spcPts val="0"/>
              </a:spcAft>
              <a:buNone/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Donna Walter, </a:t>
            </a:r>
            <a:r>
              <a:rPr lang="en-US" sz="1600" dirty="0">
                <a:cs typeface="Times New Roman" panose="02020603050405020304" pitchFamily="18" charset="0"/>
              </a:rPr>
              <a:t>Northwest Medical Center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600" b="1" dirty="0">
                <a:cs typeface="Times New Roman" panose="02020603050405020304" pitchFamily="18" charset="0"/>
              </a:rPr>
              <a:t>Julie Wanager, </a:t>
            </a:r>
            <a:r>
              <a:rPr lang="en-US" sz="1600" dirty="0">
                <a:cs typeface="Times New Roman" panose="02020603050405020304" pitchFamily="18" charset="0"/>
              </a:rPr>
              <a:t>Washington County Memorial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600" b="1" dirty="0">
                <a:cs typeface="Times New Roman" panose="02020603050405020304" pitchFamily="18" charset="0"/>
              </a:rPr>
              <a:t>Becky Watts, </a:t>
            </a:r>
            <a:r>
              <a:rPr lang="en-US" sz="1600" dirty="0">
                <a:cs typeface="Times New Roman" panose="02020603050405020304" pitchFamily="18" charset="0"/>
              </a:rPr>
              <a:t>CoxHealth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600" b="1" dirty="0">
                <a:cs typeface="Times New Roman" panose="02020603050405020304" pitchFamily="18" charset="0"/>
              </a:rPr>
              <a:t>Erin Whitcomb, </a:t>
            </a:r>
            <a:r>
              <a:rPr lang="en-US" sz="1600" dirty="0">
                <a:cs typeface="Times New Roman" panose="02020603050405020304" pitchFamily="18" charset="0"/>
              </a:rPr>
              <a:t>Lake Regional Health System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600" b="1" dirty="0">
                <a:cs typeface="Times New Roman" panose="02020603050405020304" pitchFamily="18" charset="0"/>
              </a:rPr>
              <a:t>Dewayne Whitener, </a:t>
            </a:r>
            <a:r>
              <a:rPr lang="en-US" sz="1600" dirty="0">
                <a:cs typeface="Times New Roman" panose="02020603050405020304" pitchFamily="18" charset="0"/>
              </a:rPr>
              <a:t>Southeast  Hospital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600" b="1" dirty="0">
                <a:cs typeface="Times New Roman" panose="02020603050405020304" pitchFamily="18" charset="0"/>
              </a:rPr>
              <a:t>Lynn </a:t>
            </a:r>
            <a:r>
              <a:rPr lang="en-US" sz="1600" b="1" dirty="0" err="1">
                <a:cs typeface="Times New Roman" panose="02020603050405020304" pitchFamily="18" charset="0"/>
              </a:rPr>
              <a:t>Yaggy</a:t>
            </a:r>
            <a:r>
              <a:rPr lang="en-US" sz="1600" b="1" dirty="0">
                <a:cs typeface="Times New Roman" panose="02020603050405020304" pitchFamily="18" charset="0"/>
              </a:rPr>
              <a:t>, </a:t>
            </a:r>
            <a:r>
              <a:rPr lang="en-US" sz="1600" dirty="0">
                <a:cs typeface="Times New Roman" panose="02020603050405020304" pitchFamily="18" charset="0"/>
              </a:rPr>
              <a:t>CoxHealth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600" b="1" dirty="0">
                <a:cs typeface="Times New Roman" panose="02020603050405020304" pitchFamily="18" charset="0"/>
              </a:rPr>
              <a:t>Rebecca </a:t>
            </a:r>
            <a:r>
              <a:rPr lang="en-US" sz="1600" b="1" dirty="0" err="1">
                <a:cs typeface="Times New Roman" panose="02020603050405020304" pitchFamily="18" charset="0"/>
              </a:rPr>
              <a:t>Zickler</a:t>
            </a:r>
            <a:r>
              <a:rPr lang="en-US" sz="1600" b="1" dirty="0">
                <a:cs typeface="Times New Roman" panose="02020603050405020304" pitchFamily="18" charset="0"/>
              </a:rPr>
              <a:t>, </a:t>
            </a:r>
            <a:r>
              <a:rPr lang="en-US" sz="1600" dirty="0">
                <a:cs typeface="Times New Roman" panose="02020603050405020304" pitchFamily="18" charset="0"/>
              </a:rPr>
              <a:t>St. Anthony's Medical Center</a:t>
            </a:r>
          </a:p>
          <a:p>
            <a:endParaRPr lang="en-US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92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645391"/>
            <a:ext cx="8188911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HRET </a:t>
            </a:r>
            <a:r>
              <a:rPr lang="en-US" dirty="0" smtClean="0"/>
              <a:t>Senior Leadership Session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7" y="1447800"/>
            <a:ext cx="818891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Sarah Bradshaw, </a:t>
            </a:r>
            <a:r>
              <a:rPr lang="en-US" sz="1600" dirty="0"/>
              <a:t>Vice President – Nursing, Hannibal Regional Hospital</a:t>
            </a:r>
          </a:p>
          <a:p>
            <a:endParaRPr lang="en-US" sz="1200" b="1" dirty="0" smtClean="0"/>
          </a:p>
          <a:p>
            <a:r>
              <a:rPr lang="en-US" sz="1600" b="1" dirty="0" err="1" smtClean="0"/>
              <a:t>Marlys</a:t>
            </a:r>
            <a:r>
              <a:rPr lang="en-US" sz="1600" b="1" dirty="0" smtClean="0"/>
              <a:t> </a:t>
            </a:r>
            <a:r>
              <a:rPr lang="en-US" sz="1600" b="1" dirty="0"/>
              <a:t>Buckner, </a:t>
            </a:r>
            <a:r>
              <a:rPr lang="en-US" sz="1600" dirty="0" smtClean="0"/>
              <a:t>Director of Nursing, Barton </a:t>
            </a:r>
            <a:r>
              <a:rPr lang="en-US" sz="1600" dirty="0"/>
              <a:t>County Memorial </a:t>
            </a:r>
            <a:r>
              <a:rPr lang="en-US" sz="1600" dirty="0" smtClean="0"/>
              <a:t>Hospital</a:t>
            </a:r>
          </a:p>
          <a:p>
            <a:endParaRPr lang="en-US" sz="1200" b="1" dirty="0" smtClean="0"/>
          </a:p>
          <a:p>
            <a:r>
              <a:rPr lang="en-US" sz="1600" b="1" dirty="0" smtClean="0"/>
              <a:t>Robert </a:t>
            </a:r>
            <a:r>
              <a:rPr lang="en-US" sz="1600" b="1" dirty="0"/>
              <a:t>(Shannon) Canard, </a:t>
            </a:r>
            <a:r>
              <a:rPr lang="en-US" sz="1600" dirty="0"/>
              <a:t>former CEO, Landmark Hospital of Columbia</a:t>
            </a:r>
          </a:p>
          <a:p>
            <a:endParaRPr lang="en-US" sz="1200" b="1" dirty="0" smtClean="0"/>
          </a:p>
          <a:p>
            <a:r>
              <a:rPr lang="en-US" sz="1600" b="1" dirty="0" smtClean="0"/>
              <a:t>Cindy </a:t>
            </a:r>
            <a:r>
              <a:rPr lang="en-US" sz="1600" b="1" dirty="0"/>
              <a:t>Carter, </a:t>
            </a:r>
            <a:r>
              <a:rPr lang="en-US" sz="1600" dirty="0"/>
              <a:t>Chief Nursing Officer, Northeast Regional </a:t>
            </a:r>
            <a:r>
              <a:rPr lang="en-US" sz="1600" dirty="0" smtClean="0"/>
              <a:t>Medical</a:t>
            </a:r>
          </a:p>
          <a:p>
            <a:endParaRPr lang="en-US" sz="1200" b="1" dirty="0" smtClean="0"/>
          </a:p>
          <a:p>
            <a:r>
              <a:rPr lang="en-US" sz="1600" b="1" dirty="0" smtClean="0"/>
              <a:t>Norma </a:t>
            </a:r>
            <a:r>
              <a:rPr lang="en-US" sz="1600" b="1" dirty="0"/>
              <a:t>Curry, </a:t>
            </a:r>
            <a:r>
              <a:rPr lang="en-US" sz="1600" dirty="0"/>
              <a:t>Director, Nursing/Clinical, </a:t>
            </a:r>
            <a:r>
              <a:rPr lang="en-US" sz="1600" dirty="0" smtClean="0"/>
              <a:t>CoxHealth</a:t>
            </a:r>
          </a:p>
          <a:p>
            <a:endParaRPr lang="en-US" sz="1200" b="1" dirty="0" smtClean="0"/>
          </a:p>
          <a:p>
            <a:r>
              <a:rPr lang="en-US" sz="1600" b="1" dirty="0" smtClean="0"/>
              <a:t>Dr</a:t>
            </a:r>
            <a:r>
              <a:rPr lang="en-US" sz="1600" b="1" dirty="0"/>
              <a:t>. John Duff,</a:t>
            </a:r>
            <a:r>
              <a:rPr lang="en-US" sz="1600" dirty="0"/>
              <a:t> Sr. V.P., Chief Corporate Services, </a:t>
            </a:r>
            <a:r>
              <a:rPr lang="en-US" sz="1600" dirty="0" err="1"/>
              <a:t>CoxHealth</a:t>
            </a:r>
            <a:endParaRPr lang="en-US" sz="1600" dirty="0"/>
          </a:p>
          <a:p>
            <a:endParaRPr lang="en-US" sz="1200" b="1" dirty="0" smtClean="0"/>
          </a:p>
          <a:p>
            <a:r>
              <a:rPr lang="en-US" sz="1600" b="1" dirty="0" smtClean="0"/>
              <a:t>Martha </a:t>
            </a:r>
            <a:r>
              <a:rPr lang="en-US" sz="1600" b="1" dirty="0" err="1"/>
              <a:t>Gragg</a:t>
            </a:r>
            <a:r>
              <a:rPr lang="en-US" sz="1600" b="1" dirty="0"/>
              <a:t>, </a:t>
            </a:r>
            <a:r>
              <a:rPr lang="en-US" sz="1600" dirty="0"/>
              <a:t>CEO, Sullivan County Memorial Hospital</a:t>
            </a:r>
          </a:p>
          <a:p>
            <a:endParaRPr lang="en-US" sz="1200" b="1" dirty="0" smtClean="0"/>
          </a:p>
          <a:p>
            <a:r>
              <a:rPr lang="en-US" sz="1600" b="1" dirty="0" smtClean="0"/>
              <a:t>Karen </a:t>
            </a:r>
            <a:r>
              <a:rPr lang="en-US" sz="1600" b="1" dirty="0"/>
              <a:t>Kramer, </a:t>
            </a:r>
            <a:r>
              <a:rPr lang="en-US" sz="1600" dirty="0"/>
              <a:t>V.P. Chief Nursing Officer, </a:t>
            </a:r>
            <a:r>
              <a:rPr lang="en-US" sz="1600" dirty="0" err="1"/>
              <a:t>CoxHealth</a:t>
            </a:r>
            <a:endParaRPr lang="en-US" sz="1600" dirty="0"/>
          </a:p>
          <a:p>
            <a:endParaRPr lang="en-US" sz="1200" b="1" dirty="0" smtClean="0"/>
          </a:p>
          <a:p>
            <a:r>
              <a:rPr lang="en-US" sz="1600" b="1" dirty="0" smtClean="0"/>
              <a:t>Genny </a:t>
            </a:r>
            <a:r>
              <a:rPr lang="en-US" sz="1600" b="1" dirty="0"/>
              <a:t>Maroc, </a:t>
            </a:r>
            <a:r>
              <a:rPr lang="en-US" sz="1600" dirty="0" smtClean="0"/>
              <a:t>President, Cox Monett &amp; Vice </a:t>
            </a:r>
            <a:r>
              <a:rPr lang="en-US" sz="1600" dirty="0"/>
              <a:t>President, </a:t>
            </a:r>
            <a:r>
              <a:rPr lang="en-US" sz="1600" dirty="0" smtClean="0"/>
              <a:t>CoxHealth</a:t>
            </a:r>
            <a:endParaRPr lang="en-US" sz="1600" dirty="0"/>
          </a:p>
          <a:p>
            <a:endParaRPr lang="en-US" sz="1200" b="1" dirty="0" smtClean="0"/>
          </a:p>
          <a:p>
            <a:r>
              <a:rPr lang="en-US" sz="1600" b="1" dirty="0" smtClean="0"/>
              <a:t>Jack </a:t>
            </a:r>
            <a:r>
              <a:rPr lang="en-US" sz="1600" b="1" dirty="0"/>
              <a:t>Pennington, </a:t>
            </a:r>
            <a:r>
              <a:rPr lang="en-US" sz="1600" dirty="0"/>
              <a:t>CEO, Pemiscot Memorial Health Systems</a:t>
            </a:r>
          </a:p>
          <a:p>
            <a:endParaRPr lang="en-US" sz="1200" b="1" dirty="0" smtClean="0"/>
          </a:p>
          <a:p>
            <a:r>
              <a:rPr lang="en-US" sz="1600" b="1" dirty="0" smtClean="0"/>
              <a:t>Judy </a:t>
            </a:r>
            <a:r>
              <a:rPr lang="en-US" sz="1600" b="1" dirty="0"/>
              <a:t>Springer, </a:t>
            </a:r>
            <a:r>
              <a:rPr lang="en-US" sz="1600" dirty="0" smtClean="0"/>
              <a:t>V.P. </a:t>
            </a:r>
            <a:r>
              <a:rPr lang="en-US" sz="1600" dirty="0"/>
              <a:t>of Quality </a:t>
            </a:r>
            <a:r>
              <a:rPr lang="en-US" sz="1600" dirty="0" smtClean="0"/>
              <a:t>&amp; Case Mgmt., North </a:t>
            </a:r>
            <a:r>
              <a:rPr lang="en-US" sz="1600" dirty="0"/>
              <a:t>Kansas City </a:t>
            </a:r>
            <a:r>
              <a:rPr lang="en-US" sz="1600" dirty="0" smtClean="0"/>
              <a:t>Hospital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48642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7772400" cy="99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Submitted </a:t>
            </a:r>
            <a:r>
              <a:rPr lang="en-US" dirty="0"/>
              <a:t>H</a:t>
            </a:r>
            <a:r>
              <a:rPr lang="en-US" dirty="0" smtClean="0"/>
              <a:t>arm Across the Board Template(s)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15414"/>
            <a:ext cx="616047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Barton County Memorial Hospital</a:t>
            </a:r>
          </a:p>
          <a:p>
            <a:endParaRPr lang="en-US" b="1" dirty="0" smtClean="0"/>
          </a:p>
          <a:p>
            <a:r>
              <a:rPr lang="en-US" b="1" dirty="0" smtClean="0"/>
              <a:t>Capital </a:t>
            </a:r>
            <a:r>
              <a:rPr lang="en-US" b="1" dirty="0"/>
              <a:t>Region Medical </a:t>
            </a:r>
            <a:r>
              <a:rPr lang="en-US" b="1" dirty="0" smtClean="0"/>
              <a:t>Center</a:t>
            </a:r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Cox Monett</a:t>
            </a:r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CoxHealth</a:t>
            </a:r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Freeman </a:t>
            </a:r>
            <a:r>
              <a:rPr lang="en-US" b="1" dirty="0"/>
              <a:t>Health System</a:t>
            </a:r>
          </a:p>
          <a:p>
            <a:endParaRPr lang="en-US" b="1" dirty="0" smtClean="0"/>
          </a:p>
          <a:p>
            <a:r>
              <a:rPr lang="en-US" b="1" dirty="0" smtClean="0"/>
              <a:t>Golden </a:t>
            </a:r>
            <a:r>
              <a:rPr lang="en-US" b="1" dirty="0"/>
              <a:t>Valley Memorial </a:t>
            </a:r>
            <a:r>
              <a:rPr lang="en-US" b="1" dirty="0" smtClean="0"/>
              <a:t>Healthcare</a:t>
            </a:r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Lake </a:t>
            </a:r>
            <a:r>
              <a:rPr lang="en-US" b="1" dirty="0"/>
              <a:t>Regional Health System</a:t>
            </a:r>
          </a:p>
          <a:p>
            <a:endParaRPr lang="en-US" b="1" dirty="0" smtClean="0"/>
          </a:p>
          <a:p>
            <a:r>
              <a:rPr lang="en-US" b="1" dirty="0" smtClean="0"/>
              <a:t>Ozarks </a:t>
            </a:r>
            <a:r>
              <a:rPr lang="en-US" b="1" dirty="0"/>
              <a:t>Medical </a:t>
            </a:r>
            <a:r>
              <a:rPr lang="en-US" b="1" dirty="0" smtClean="0"/>
              <a:t>Center</a:t>
            </a:r>
          </a:p>
          <a:p>
            <a:endParaRPr lang="en-US" b="1" dirty="0" smtClean="0"/>
          </a:p>
          <a:p>
            <a:r>
              <a:rPr lang="en-US" b="1" dirty="0" smtClean="0"/>
              <a:t>Southeast Hospital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10780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724400" y="1600200"/>
            <a:ext cx="4041775" cy="4297363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/>
              <a:t>Freeman Health System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Fulton </a:t>
            </a:r>
            <a:r>
              <a:rPr lang="en-US" sz="1600" b="1" dirty="0"/>
              <a:t>State Hospital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Golden </a:t>
            </a:r>
            <a:r>
              <a:rPr lang="en-US" sz="1600" b="1" dirty="0"/>
              <a:t>Valley Memorial Hospital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Lincoln </a:t>
            </a:r>
            <a:r>
              <a:rPr lang="en-US" sz="1600" b="1" dirty="0"/>
              <a:t>County Medical Center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Mercy </a:t>
            </a:r>
            <a:r>
              <a:rPr lang="en-US" sz="1600" b="1" dirty="0"/>
              <a:t>Hospital Jefferson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Mercy </a:t>
            </a:r>
            <a:r>
              <a:rPr lang="en-US" sz="1600" b="1" dirty="0"/>
              <a:t>McCune Brooks Hospital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Mineral </a:t>
            </a:r>
            <a:r>
              <a:rPr lang="en-US" sz="1600" b="1" dirty="0"/>
              <a:t>Area Regional Medical Center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r>
              <a:rPr lang="en-US" sz="2000" b="0" dirty="0"/>
              <a:t>The Center for Patient Safety </a:t>
            </a:r>
            <a:r>
              <a:rPr lang="en-US" sz="2000" b="0" dirty="0" smtClean="0"/>
              <a:t>Recognizes </a:t>
            </a:r>
            <a:r>
              <a:rPr lang="en-US" sz="2000" b="0" dirty="0"/>
              <a:t>the </a:t>
            </a:r>
            <a:r>
              <a:rPr lang="en-US" sz="2000" b="0" dirty="0" smtClean="0"/>
              <a:t>Following </a:t>
            </a:r>
            <a:r>
              <a:rPr lang="en-US" sz="2000" b="0" dirty="0"/>
              <a:t>H</a:t>
            </a:r>
            <a:r>
              <a:rPr lang="en-US" sz="2000" b="0" dirty="0" smtClean="0"/>
              <a:t>ospitals </a:t>
            </a:r>
            <a:r>
              <a:rPr lang="en-US" sz="2000" b="0" dirty="0"/>
              <a:t>for </a:t>
            </a:r>
            <a:r>
              <a:rPr lang="en-US" sz="2000" b="0" dirty="0" smtClean="0"/>
              <a:t>Participation </a:t>
            </a:r>
            <a:r>
              <a:rPr lang="en-US" sz="2000" b="0" dirty="0"/>
              <a:t>in the CUSP Training, SOPS Administration and/or </a:t>
            </a:r>
            <a:r>
              <a:rPr lang="en-US" sz="2000" b="0" dirty="0" smtClean="0"/>
              <a:t>PSO</a:t>
            </a:r>
            <a:endParaRPr lang="en-US" sz="2000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4041775" cy="4297362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/>
              <a:t>Audrain Medical </a:t>
            </a:r>
            <a:r>
              <a:rPr lang="en-US" sz="1600" b="1" dirty="0" smtClean="0"/>
              <a:t>Center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1600" b="1" dirty="0"/>
              <a:t>Barnes-Jewish St. Peters Hospital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Barton </a:t>
            </a:r>
            <a:r>
              <a:rPr lang="en-US" sz="1600" b="1" dirty="0"/>
              <a:t>County Memorial Hospital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Callaway </a:t>
            </a:r>
            <a:r>
              <a:rPr lang="en-US" sz="1600" b="1" dirty="0"/>
              <a:t>Community Hospital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Carroll </a:t>
            </a:r>
            <a:r>
              <a:rPr lang="en-US" sz="1600" b="1" dirty="0"/>
              <a:t>County Memorial Hospital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err="1" smtClean="0"/>
              <a:t>CenterPoint</a:t>
            </a:r>
            <a:r>
              <a:rPr lang="en-US" sz="1600" b="1" dirty="0" smtClean="0"/>
              <a:t> </a:t>
            </a:r>
            <a:r>
              <a:rPr lang="en-US" sz="1600" b="1" dirty="0"/>
              <a:t>Medical Center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Cox </a:t>
            </a:r>
            <a:r>
              <a:rPr lang="en-US" sz="1600" b="1" dirty="0"/>
              <a:t>Branson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err="1" smtClean="0"/>
              <a:t>Ellett</a:t>
            </a:r>
            <a:r>
              <a:rPr lang="en-US" sz="1600" b="1" dirty="0" smtClean="0"/>
              <a:t> </a:t>
            </a:r>
            <a:r>
              <a:rPr lang="en-US" sz="1600" b="1" dirty="0"/>
              <a:t>Memorial Hospital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67817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68362"/>
          </a:xfrm>
        </p:spPr>
        <p:txBody>
          <a:bodyPr/>
          <a:lstStyle/>
          <a:p>
            <a:pPr algn="l"/>
            <a:r>
              <a:rPr lang="en-US" sz="2000" b="0" dirty="0"/>
              <a:t>The Center for Patient Safety </a:t>
            </a:r>
            <a:r>
              <a:rPr lang="en-US" sz="2000" b="0" dirty="0" smtClean="0"/>
              <a:t>Recognizes </a:t>
            </a:r>
            <a:r>
              <a:rPr lang="en-US" sz="2000" b="0" dirty="0"/>
              <a:t>the </a:t>
            </a:r>
            <a:r>
              <a:rPr lang="en-US" sz="2000" b="0" dirty="0" smtClean="0"/>
              <a:t>Following </a:t>
            </a:r>
            <a:r>
              <a:rPr lang="en-US" sz="2000" b="0" dirty="0"/>
              <a:t>H</a:t>
            </a:r>
            <a:r>
              <a:rPr lang="en-US" sz="2000" b="0" dirty="0" smtClean="0"/>
              <a:t>ospitals </a:t>
            </a:r>
            <a:r>
              <a:rPr lang="en-US" sz="2000" b="0" dirty="0"/>
              <a:t>for </a:t>
            </a:r>
            <a:r>
              <a:rPr lang="en-US" sz="2000" b="0" dirty="0" smtClean="0"/>
              <a:t>Participation </a:t>
            </a:r>
            <a:r>
              <a:rPr lang="en-US" sz="2000" b="0" dirty="0"/>
              <a:t>in the CUSP Training, SOPS Administration and/or </a:t>
            </a:r>
            <a:r>
              <a:rPr lang="en-US" sz="2000" b="0" dirty="0" smtClean="0"/>
              <a:t>PSO</a:t>
            </a:r>
            <a:br>
              <a:rPr lang="en-US" sz="2000" b="0" dirty="0" smtClean="0"/>
            </a:br>
            <a:r>
              <a:rPr lang="en-US" sz="2000" b="0" dirty="0" smtClean="0"/>
              <a:t>(continued)</a:t>
            </a:r>
            <a:endParaRPr lang="en-US" sz="2000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1" dirty="0"/>
              <a:t>Nevada Regional Medical </a:t>
            </a:r>
            <a:r>
              <a:rPr lang="en-US" sz="1600" b="1" dirty="0" smtClean="0"/>
              <a:t>Center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1600" b="1" dirty="0"/>
              <a:t>Northwest Medical Center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Ozarks </a:t>
            </a:r>
            <a:r>
              <a:rPr lang="en-US" sz="1600" b="1" dirty="0"/>
              <a:t>Medical Center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Progress </a:t>
            </a:r>
            <a:r>
              <a:rPr lang="en-US" sz="1600" b="1" dirty="0"/>
              <a:t>West Healthcare Center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Ranken </a:t>
            </a:r>
            <a:r>
              <a:rPr lang="en-US" sz="1600" b="1" dirty="0"/>
              <a:t>Jordan – A Pediatric </a:t>
            </a:r>
            <a:r>
              <a:rPr lang="en-US" sz="1600" b="1" dirty="0" smtClean="0"/>
              <a:t>Specialty </a:t>
            </a:r>
            <a:r>
              <a:rPr lang="en-US" sz="1600" b="1" dirty="0"/>
              <a:t>Hospital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Ray </a:t>
            </a:r>
            <a:r>
              <a:rPr lang="en-US" sz="1600" b="1" dirty="0"/>
              <a:t>County Memorial Hospital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Saint </a:t>
            </a:r>
            <a:r>
              <a:rPr lang="en-US" sz="1600" b="1" dirty="0"/>
              <a:t>Louis University </a:t>
            </a:r>
            <a:r>
              <a:rPr lang="en-US" sz="1600" b="1" dirty="0" smtClean="0"/>
              <a:t>Hospital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/>
            <a:r>
              <a:rPr lang="en-US" sz="1600" b="1" dirty="0"/>
              <a:t>Scotland County Memorial Hospital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1" dirty="0" smtClean="0"/>
              <a:t>Southeast </a:t>
            </a:r>
            <a:r>
              <a:rPr lang="en-US" sz="1600" b="1" dirty="0"/>
              <a:t>Health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Southeast </a:t>
            </a:r>
            <a:r>
              <a:rPr lang="en-US" sz="1600" b="1" dirty="0"/>
              <a:t>Health of Reynolds County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Southeast </a:t>
            </a:r>
            <a:r>
              <a:rPr lang="en-US" sz="1600" b="1" dirty="0"/>
              <a:t>Health of Ripley County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St</a:t>
            </a:r>
            <a:r>
              <a:rPr lang="en-US" sz="1600" b="1" dirty="0"/>
              <a:t>. Anthony’s Medical Center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St</a:t>
            </a:r>
            <a:r>
              <a:rPr lang="en-US" sz="1600" b="1" dirty="0"/>
              <a:t>. Luke’s Rehabilitation Hospital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Washington </a:t>
            </a:r>
            <a:r>
              <a:rPr lang="en-US" sz="1600" b="1" dirty="0"/>
              <a:t>County Memorial </a:t>
            </a:r>
            <a:r>
              <a:rPr lang="en-US" sz="1600" b="1" dirty="0" smtClean="0"/>
              <a:t>Hospital</a:t>
            </a:r>
            <a:endParaRPr lang="en-US" sz="1600" b="1" dirty="0"/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Western </a:t>
            </a:r>
            <a:r>
              <a:rPr lang="en-US" sz="1600" b="1" dirty="0"/>
              <a:t>Missouri Medical Center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517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99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DVD Library</a:t>
            </a:r>
            <a:r>
              <a:rPr lang="en-US" dirty="0"/>
              <a:t> </a:t>
            </a:r>
            <a:r>
              <a:rPr lang="en-US" dirty="0" smtClean="0"/>
              <a:t>Selection </a:t>
            </a:r>
            <a:r>
              <a:rPr lang="en-US" dirty="0" smtClean="0"/>
              <a:t>Volunteers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00200"/>
            <a:ext cx="80932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Stephanie Ashworth, </a:t>
            </a:r>
            <a:r>
              <a:rPr lang="en-US" dirty="0"/>
              <a:t>Golden Valley Memorial </a:t>
            </a:r>
            <a:r>
              <a:rPr lang="en-US" dirty="0" smtClean="0"/>
              <a:t>Healthcare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err="1" smtClean="0"/>
              <a:t>JaEllen</a:t>
            </a:r>
            <a:r>
              <a:rPr lang="en-US" b="1" dirty="0" smtClean="0"/>
              <a:t> </a:t>
            </a:r>
            <a:r>
              <a:rPr lang="en-US" b="1" dirty="0"/>
              <a:t>Hickman, </a:t>
            </a:r>
            <a:r>
              <a:rPr lang="en-US" dirty="0"/>
              <a:t>Bothwell Regional Health </a:t>
            </a:r>
            <a:r>
              <a:rPr lang="en-US" dirty="0" smtClean="0"/>
              <a:t>Center</a:t>
            </a:r>
          </a:p>
          <a:p>
            <a:endParaRPr lang="en-US" b="1" dirty="0" smtClean="0"/>
          </a:p>
          <a:p>
            <a:r>
              <a:rPr lang="en-US" b="1" dirty="0" smtClean="0"/>
              <a:t>Erin </a:t>
            </a:r>
            <a:r>
              <a:rPr lang="en-US" b="1" dirty="0"/>
              <a:t>Reynolds, </a:t>
            </a:r>
            <a:r>
              <a:rPr lang="en-US" dirty="0"/>
              <a:t>Fulton State </a:t>
            </a:r>
            <a:r>
              <a:rPr lang="en-US" dirty="0" smtClean="0"/>
              <a:t>Hospital</a:t>
            </a:r>
          </a:p>
          <a:p>
            <a:endParaRPr lang="en-US" b="1" dirty="0" smtClean="0"/>
          </a:p>
          <a:p>
            <a:r>
              <a:rPr lang="en-US" b="1" dirty="0" smtClean="0"/>
              <a:t>Celia </a:t>
            </a:r>
            <a:r>
              <a:rPr lang="en-US" b="1" dirty="0" err="1"/>
              <a:t>Roasch</a:t>
            </a:r>
            <a:r>
              <a:rPr lang="en-US" b="1" dirty="0"/>
              <a:t>, </a:t>
            </a:r>
            <a:r>
              <a:rPr lang="en-US" dirty="0"/>
              <a:t>Bothwell Regional Health </a:t>
            </a:r>
            <a:r>
              <a:rPr lang="en-US" dirty="0" smtClean="0"/>
              <a:t>Center</a:t>
            </a:r>
          </a:p>
          <a:p>
            <a:endParaRPr lang="en-US" b="1" dirty="0" smtClean="0"/>
          </a:p>
          <a:p>
            <a:r>
              <a:rPr lang="en-US" b="1" dirty="0" err="1" smtClean="0"/>
              <a:t>Cherilyn</a:t>
            </a:r>
            <a:r>
              <a:rPr lang="en-US" b="1" dirty="0" smtClean="0"/>
              <a:t> </a:t>
            </a:r>
            <a:r>
              <a:rPr lang="en-US" b="1" dirty="0"/>
              <a:t>Sisson, </a:t>
            </a:r>
            <a:r>
              <a:rPr lang="en-US" dirty="0"/>
              <a:t>Lake Regional Health System</a:t>
            </a:r>
          </a:p>
          <a:p>
            <a:endParaRPr lang="en-US" b="1" dirty="0" smtClean="0"/>
          </a:p>
          <a:p>
            <a:r>
              <a:rPr lang="en-US" b="1" dirty="0" smtClean="0"/>
              <a:t>Donna </a:t>
            </a:r>
            <a:r>
              <a:rPr lang="en-US" b="1" dirty="0"/>
              <a:t>Walters, </a:t>
            </a:r>
            <a:r>
              <a:rPr lang="en-US" dirty="0"/>
              <a:t>Northwest </a:t>
            </a:r>
            <a:r>
              <a:rPr lang="en-US" dirty="0" smtClean="0"/>
              <a:t>Medical Center</a:t>
            </a:r>
          </a:p>
          <a:p>
            <a:endParaRPr lang="en-US" b="1" dirty="0" smtClean="0"/>
          </a:p>
          <a:p>
            <a:r>
              <a:rPr lang="en-US" b="1" dirty="0" smtClean="0"/>
              <a:t>Julie </a:t>
            </a:r>
            <a:r>
              <a:rPr lang="en-US" b="1" dirty="0"/>
              <a:t>Wanager, </a:t>
            </a:r>
            <a:r>
              <a:rPr lang="en-US" dirty="0"/>
              <a:t>St. Alexius </a:t>
            </a:r>
            <a:r>
              <a:rPr lang="en-US" dirty="0" smtClean="0"/>
              <a:t>Hospital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245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Missouri HEN Participation</a:t>
            </a:r>
          </a:p>
          <a:p>
            <a:pPr marL="0" indent="0">
              <a:buNone/>
            </a:pPr>
            <a:r>
              <a:rPr lang="en-US" dirty="0" smtClean="0"/>
              <a:t>IHI Open School Curriculum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1" y="1752600"/>
            <a:ext cx="772875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cs typeface="Times New Roman" panose="02020603050405020304" pitchFamily="18" charset="0"/>
              </a:rPr>
              <a:t>Donald </a:t>
            </a:r>
            <a:r>
              <a:rPr lang="en-US" sz="1600" b="1" dirty="0" err="1">
                <a:cs typeface="Times New Roman" panose="02020603050405020304" pitchFamily="18" charset="0"/>
              </a:rPr>
              <a:t>Ainley</a:t>
            </a:r>
            <a:r>
              <a:rPr lang="en-US" sz="1600" b="1" dirty="0">
                <a:cs typeface="Times New Roman" panose="02020603050405020304" pitchFamily="18" charset="0"/>
              </a:rPr>
              <a:t>, </a:t>
            </a:r>
            <a:r>
              <a:rPr lang="en-US" sz="1600" dirty="0">
                <a:cs typeface="Times New Roman" panose="02020603050405020304" pitchFamily="18" charset="0"/>
              </a:rPr>
              <a:t>Southeast Hospital of Reynolds</a:t>
            </a:r>
          </a:p>
          <a:p>
            <a:pPr>
              <a:spcAft>
                <a:spcPts val="600"/>
              </a:spcAft>
            </a:pPr>
            <a:r>
              <a:rPr lang="en-US" sz="1600" b="1" dirty="0" smtClean="0">
                <a:cs typeface="Times New Roman" panose="02020603050405020304" pitchFamily="18" charset="0"/>
              </a:rPr>
              <a:t>Wanda </a:t>
            </a:r>
            <a:r>
              <a:rPr lang="en-US" sz="1600" b="1" dirty="0">
                <a:cs typeface="Times New Roman" panose="02020603050405020304" pitchFamily="18" charset="0"/>
              </a:rPr>
              <a:t>Bane, </a:t>
            </a:r>
            <a:r>
              <a:rPr lang="en-US" sz="1600" dirty="0" smtClean="0">
                <a:cs typeface="Times New Roman" panose="02020603050405020304" pitchFamily="18" charset="0"/>
              </a:rPr>
              <a:t>CoxHealth</a:t>
            </a:r>
          </a:p>
          <a:p>
            <a:pPr>
              <a:spcAft>
                <a:spcPts val="600"/>
              </a:spcAft>
            </a:pPr>
            <a:r>
              <a:rPr lang="en-US" sz="1600" b="1" dirty="0" smtClean="0">
                <a:cs typeface="Times New Roman" panose="02020603050405020304" pitchFamily="18" charset="0"/>
              </a:rPr>
              <a:t>Lori </a:t>
            </a:r>
            <a:r>
              <a:rPr lang="en-US" sz="1600" b="1" dirty="0">
                <a:cs typeface="Times New Roman" panose="02020603050405020304" pitchFamily="18" charset="0"/>
              </a:rPr>
              <a:t>Berger, </a:t>
            </a:r>
            <a:r>
              <a:rPr lang="en-US" sz="1600" dirty="0">
                <a:cs typeface="Times New Roman" panose="02020603050405020304" pitchFamily="18" charset="0"/>
              </a:rPr>
              <a:t>Fitzgibbon Hospital</a:t>
            </a:r>
          </a:p>
          <a:p>
            <a:pPr>
              <a:spcAft>
                <a:spcPts val="600"/>
              </a:spcAft>
            </a:pPr>
            <a:r>
              <a:rPr lang="en-US" sz="1600" b="1" dirty="0" smtClean="0">
                <a:cs typeface="Times New Roman" panose="02020603050405020304" pitchFamily="18" charset="0"/>
              </a:rPr>
              <a:t>Susan </a:t>
            </a:r>
            <a:r>
              <a:rPr lang="en-US" sz="1600" b="1" dirty="0" err="1">
                <a:cs typeface="Times New Roman" panose="02020603050405020304" pitchFamily="18" charset="0"/>
              </a:rPr>
              <a:t>Bozung</a:t>
            </a:r>
            <a:r>
              <a:rPr lang="en-US" sz="1600" b="1" dirty="0">
                <a:cs typeface="Times New Roman" panose="02020603050405020304" pitchFamily="18" charset="0"/>
              </a:rPr>
              <a:t>, </a:t>
            </a:r>
            <a:r>
              <a:rPr lang="en-US" sz="1600" dirty="0">
                <a:cs typeface="Times New Roman" panose="02020603050405020304" pitchFamily="18" charset="0"/>
              </a:rPr>
              <a:t>CoxHealth</a:t>
            </a:r>
          </a:p>
          <a:p>
            <a:pPr>
              <a:spcAft>
                <a:spcPts val="600"/>
              </a:spcAft>
            </a:pPr>
            <a:r>
              <a:rPr lang="en-US" sz="1600" b="1" dirty="0" smtClean="0">
                <a:cs typeface="Times New Roman" panose="02020603050405020304" pitchFamily="18" charset="0"/>
              </a:rPr>
              <a:t>Ed </a:t>
            </a:r>
            <a:r>
              <a:rPr lang="en-US" sz="1600" b="1" dirty="0">
                <a:cs typeface="Times New Roman" panose="02020603050405020304" pitchFamily="18" charset="0"/>
              </a:rPr>
              <a:t>Brown, </a:t>
            </a:r>
            <a:r>
              <a:rPr lang="en-US" sz="1600" dirty="0">
                <a:cs typeface="Times New Roman" panose="02020603050405020304" pitchFamily="18" charset="0"/>
              </a:rPr>
              <a:t>Iron County Hospital</a:t>
            </a:r>
          </a:p>
          <a:p>
            <a:pPr>
              <a:spcAft>
                <a:spcPts val="600"/>
              </a:spcAft>
            </a:pPr>
            <a:r>
              <a:rPr lang="en-US" sz="1600" b="1" dirty="0" smtClean="0">
                <a:cs typeface="Times New Roman" panose="02020603050405020304" pitchFamily="18" charset="0"/>
              </a:rPr>
              <a:t>Jennifer </a:t>
            </a:r>
            <a:r>
              <a:rPr lang="en-US" sz="1600" b="1" dirty="0">
                <a:cs typeface="Times New Roman" panose="02020603050405020304" pitchFamily="18" charset="0"/>
              </a:rPr>
              <a:t>Dalton, </a:t>
            </a:r>
            <a:r>
              <a:rPr lang="en-US" sz="1600" dirty="0">
                <a:cs typeface="Times New Roman" panose="02020603050405020304" pitchFamily="18" charset="0"/>
              </a:rPr>
              <a:t>Barton County Memorial </a:t>
            </a:r>
            <a:r>
              <a:rPr lang="en-US" sz="1600" dirty="0" smtClean="0">
                <a:cs typeface="Times New Roman" panose="02020603050405020304" pitchFamily="18" charset="0"/>
              </a:rPr>
              <a:t>Hospital</a:t>
            </a:r>
          </a:p>
          <a:p>
            <a:pPr>
              <a:spcAft>
                <a:spcPts val="600"/>
              </a:spcAft>
            </a:pPr>
            <a:r>
              <a:rPr lang="en-US" sz="1600" b="1" dirty="0" smtClean="0">
                <a:cs typeface="Times New Roman" panose="02020603050405020304" pitchFamily="18" charset="0"/>
              </a:rPr>
              <a:t>Mary </a:t>
            </a:r>
            <a:r>
              <a:rPr lang="en-US" sz="1600" b="1" dirty="0">
                <a:cs typeface="Times New Roman" panose="02020603050405020304" pitchFamily="18" charset="0"/>
              </a:rPr>
              <a:t>Fine, </a:t>
            </a:r>
            <a:r>
              <a:rPr lang="en-US" sz="1600" dirty="0">
                <a:cs typeface="Times New Roman" panose="02020603050405020304" pitchFamily="18" charset="0"/>
              </a:rPr>
              <a:t>Ozarks Medical </a:t>
            </a:r>
            <a:r>
              <a:rPr lang="en-US" sz="1600" dirty="0" smtClean="0">
                <a:cs typeface="Times New Roman" panose="02020603050405020304" pitchFamily="18" charset="0"/>
              </a:rPr>
              <a:t>Center</a:t>
            </a:r>
          </a:p>
          <a:p>
            <a:pPr>
              <a:spcAft>
                <a:spcPts val="600"/>
              </a:spcAft>
            </a:pPr>
            <a:r>
              <a:rPr lang="en-US" sz="1600" b="1" dirty="0" smtClean="0">
                <a:cs typeface="Times New Roman" panose="02020603050405020304" pitchFamily="18" charset="0"/>
              </a:rPr>
              <a:t>Katie </a:t>
            </a:r>
            <a:r>
              <a:rPr lang="en-US" sz="1600" b="1" dirty="0" err="1">
                <a:cs typeface="Times New Roman" panose="02020603050405020304" pitchFamily="18" charset="0"/>
              </a:rPr>
              <a:t>Godsey</a:t>
            </a:r>
            <a:r>
              <a:rPr lang="en-US" sz="1600" b="1" dirty="0">
                <a:cs typeface="Times New Roman" panose="02020603050405020304" pitchFamily="18" charset="0"/>
              </a:rPr>
              <a:t>, </a:t>
            </a:r>
            <a:r>
              <a:rPr lang="en-US" sz="1600" dirty="0">
                <a:cs typeface="Times New Roman" panose="02020603050405020304" pitchFamily="18" charset="0"/>
              </a:rPr>
              <a:t>Perry County Memorial Hospital</a:t>
            </a:r>
          </a:p>
          <a:p>
            <a:pPr>
              <a:spcAft>
                <a:spcPts val="600"/>
              </a:spcAft>
            </a:pPr>
            <a:r>
              <a:rPr lang="en-US" sz="1600" b="1" dirty="0" smtClean="0">
                <a:cs typeface="Times New Roman" panose="02020603050405020304" pitchFamily="18" charset="0"/>
              </a:rPr>
              <a:t>Renee </a:t>
            </a:r>
            <a:r>
              <a:rPr lang="en-US" sz="1600" b="1" dirty="0">
                <a:cs typeface="Times New Roman" panose="02020603050405020304" pitchFamily="18" charset="0"/>
              </a:rPr>
              <a:t>Grim, </a:t>
            </a:r>
            <a:r>
              <a:rPr lang="en-US" sz="1600" dirty="0">
                <a:cs typeface="Times New Roman" panose="02020603050405020304" pitchFamily="18" charset="0"/>
              </a:rPr>
              <a:t>Perry County Memorial Hospital</a:t>
            </a:r>
          </a:p>
          <a:p>
            <a:pPr>
              <a:spcAft>
                <a:spcPts val="600"/>
              </a:spcAft>
            </a:pPr>
            <a:r>
              <a:rPr lang="en-US" sz="1600" b="1" dirty="0" smtClean="0">
                <a:cs typeface="Times New Roman" panose="02020603050405020304" pitchFamily="18" charset="0"/>
              </a:rPr>
              <a:t>Kurt </a:t>
            </a:r>
            <a:r>
              <a:rPr lang="en-US" sz="1600" b="1" dirty="0">
                <a:cs typeface="Times New Roman" panose="02020603050405020304" pitchFamily="18" charset="0"/>
              </a:rPr>
              <a:t>Harter, </a:t>
            </a:r>
            <a:r>
              <a:rPr lang="en-US" sz="1600" dirty="0">
                <a:cs typeface="Times New Roman" panose="02020603050405020304" pitchFamily="18" charset="0"/>
              </a:rPr>
              <a:t>Cox </a:t>
            </a:r>
            <a:r>
              <a:rPr lang="en-US" sz="1600" dirty="0" smtClean="0">
                <a:cs typeface="Times New Roman" panose="02020603050405020304" pitchFamily="18" charset="0"/>
              </a:rPr>
              <a:t>Monett</a:t>
            </a:r>
          </a:p>
          <a:p>
            <a:pPr>
              <a:spcAft>
                <a:spcPts val="600"/>
              </a:spcAft>
            </a:pPr>
            <a:r>
              <a:rPr lang="en-US" sz="1600" b="1" dirty="0" smtClean="0">
                <a:cs typeface="Times New Roman" panose="02020603050405020304" pitchFamily="18" charset="0"/>
              </a:rPr>
              <a:t>Beverly </a:t>
            </a:r>
            <a:r>
              <a:rPr lang="en-US" sz="1600" b="1" dirty="0">
                <a:cs typeface="Times New Roman" panose="02020603050405020304" pitchFamily="18" charset="0"/>
              </a:rPr>
              <a:t>Johnson, </a:t>
            </a:r>
            <a:r>
              <a:rPr lang="en-US" sz="1600" dirty="0" err="1">
                <a:cs typeface="Times New Roman" panose="02020603050405020304" pitchFamily="18" charset="0"/>
              </a:rPr>
              <a:t>Ellett</a:t>
            </a:r>
            <a:r>
              <a:rPr lang="en-US" sz="1600" dirty="0">
                <a:cs typeface="Times New Roman" panose="02020603050405020304" pitchFamily="18" charset="0"/>
              </a:rPr>
              <a:t> Memorial </a:t>
            </a:r>
            <a:r>
              <a:rPr lang="en-US" sz="1600" dirty="0" smtClean="0">
                <a:cs typeface="Times New Roman" panose="02020603050405020304" pitchFamily="18" charset="0"/>
              </a:rPr>
              <a:t>Hospital</a:t>
            </a:r>
            <a:endParaRPr lang="en-US" sz="1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866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1" dirty="0">
                <a:cs typeface="Times New Roman" panose="02020603050405020304" pitchFamily="18" charset="0"/>
              </a:rPr>
              <a:t>Thomas Jones, </a:t>
            </a:r>
            <a:r>
              <a:rPr lang="en-US" sz="1600" dirty="0">
                <a:cs typeface="Times New Roman" panose="02020603050405020304" pitchFamily="18" charset="0"/>
              </a:rPr>
              <a:t>Fitzgibbon Hospital</a:t>
            </a:r>
          </a:p>
          <a:p>
            <a:pPr marL="0" indent="0">
              <a:buNone/>
            </a:pPr>
            <a:r>
              <a:rPr lang="en-US" sz="1600" b="1" dirty="0">
                <a:cs typeface="Times New Roman" panose="02020603050405020304" pitchFamily="18" charset="0"/>
              </a:rPr>
              <a:t>Beverly Koenig, </a:t>
            </a:r>
            <a:r>
              <a:rPr lang="en-US" sz="1600" dirty="0">
                <a:cs typeface="Times New Roman" panose="02020603050405020304" pitchFamily="18" charset="0"/>
              </a:rPr>
              <a:t>Perry County Memorial Hospital</a:t>
            </a:r>
          </a:p>
          <a:p>
            <a:pPr marL="0" indent="0">
              <a:buNone/>
            </a:pPr>
            <a:r>
              <a:rPr lang="en-US" sz="1600" b="1" dirty="0">
                <a:cs typeface="Times New Roman" panose="02020603050405020304" pitchFamily="18" charset="0"/>
              </a:rPr>
              <a:t>Jill </a:t>
            </a:r>
            <a:r>
              <a:rPr lang="en-US" sz="1600" b="1" dirty="0" err="1">
                <a:cs typeface="Times New Roman" panose="02020603050405020304" pitchFamily="18" charset="0"/>
              </a:rPr>
              <a:t>Minnis</a:t>
            </a:r>
            <a:r>
              <a:rPr lang="en-US" sz="1600" b="1" dirty="0">
                <a:cs typeface="Times New Roman" panose="02020603050405020304" pitchFamily="18" charset="0"/>
              </a:rPr>
              <a:t>, </a:t>
            </a:r>
            <a:r>
              <a:rPr lang="en-US" sz="1600" dirty="0">
                <a:cs typeface="Times New Roman" panose="02020603050405020304" pitchFamily="18" charset="0"/>
              </a:rPr>
              <a:t>Fitzgibbon Hospital</a:t>
            </a:r>
          </a:p>
          <a:p>
            <a:pPr marL="0" indent="0">
              <a:buNone/>
            </a:pPr>
            <a:r>
              <a:rPr lang="en-US" sz="1600" b="1" dirty="0">
                <a:cs typeface="Times New Roman" panose="02020603050405020304" pitchFamily="18" charset="0"/>
              </a:rPr>
              <a:t>Stephen </a:t>
            </a:r>
            <a:r>
              <a:rPr lang="en-US" sz="1600" b="1" dirty="0" err="1">
                <a:cs typeface="Times New Roman" panose="02020603050405020304" pitchFamily="18" charset="0"/>
              </a:rPr>
              <a:t>Njenga</a:t>
            </a:r>
            <a:r>
              <a:rPr lang="en-US" sz="1600" b="1" dirty="0">
                <a:cs typeface="Times New Roman" panose="02020603050405020304" pitchFamily="18" charset="0"/>
              </a:rPr>
              <a:t>, </a:t>
            </a:r>
            <a:r>
              <a:rPr lang="en-US" sz="1600" dirty="0">
                <a:cs typeface="Times New Roman" panose="02020603050405020304" pitchFamily="18" charset="0"/>
              </a:rPr>
              <a:t>Cox Monett</a:t>
            </a:r>
          </a:p>
          <a:p>
            <a:pPr marL="0" indent="0">
              <a:buNone/>
            </a:pPr>
            <a:r>
              <a:rPr lang="en-US" sz="1600" b="1" dirty="0">
                <a:cs typeface="Times New Roman" panose="02020603050405020304" pitchFamily="18" charset="0"/>
              </a:rPr>
              <a:t>Courtney Owens, </a:t>
            </a:r>
            <a:r>
              <a:rPr lang="en-US" sz="1600" dirty="0">
                <a:cs typeface="Times New Roman" panose="02020603050405020304" pitchFamily="18" charset="0"/>
              </a:rPr>
              <a:t>Texas County Memorial Hospital</a:t>
            </a:r>
          </a:p>
          <a:p>
            <a:pPr marL="0" indent="0">
              <a:buNone/>
            </a:pPr>
            <a:r>
              <a:rPr lang="en-US" sz="1600" b="1" dirty="0">
                <a:cs typeface="Times New Roman" panose="02020603050405020304" pitchFamily="18" charset="0"/>
              </a:rPr>
              <a:t>Brenda Reith, </a:t>
            </a:r>
            <a:r>
              <a:rPr lang="en-US" sz="1600" dirty="0">
                <a:cs typeface="Times New Roman" panose="02020603050405020304" pitchFamily="18" charset="0"/>
              </a:rPr>
              <a:t>CoxHealth</a:t>
            </a:r>
          </a:p>
          <a:p>
            <a:pPr marL="0" indent="0">
              <a:buNone/>
            </a:pPr>
            <a:r>
              <a:rPr lang="en-US" sz="1600" b="1" dirty="0">
                <a:cs typeface="Times New Roman" panose="02020603050405020304" pitchFamily="18" charset="0"/>
              </a:rPr>
              <a:t>Laura </a:t>
            </a:r>
            <a:r>
              <a:rPr lang="en-US" sz="1600" b="1" dirty="0" err="1">
                <a:cs typeface="Times New Roman" panose="02020603050405020304" pitchFamily="18" charset="0"/>
              </a:rPr>
              <a:t>Saupe</a:t>
            </a:r>
            <a:r>
              <a:rPr lang="en-US" sz="1600" b="1" dirty="0">
                <a:cs typeface="Times New Roman" panose="02020603050405020304" pitchFamily="18" charset="0"/>
              </a:rPr>
              <a:t>, </a:t>
            </a:r>
            <a:r>
              <a:rPr lang="en-US" sz="1600" dirty="0">
                <a:cs typeface="Times New Roman" panose="02020603050405020304" pitchFamily="18" charset="0"/>
              </a:rPr>
              <a:t>Southeast Hospital</a:t>
            </a:r>
          </a:p>
          <a:p>
            <a:pPr marL="0" indent="0">
              <a:buNone/>
            </a:pPr>
            <a:r>
              <a:rPr lang="en-US" sz="1600" b="1" dirty="0">
                <a:cs typeface="Times New Roman" panose="02020603050405020304" pitchFamily="18" charset="0"/>
              </a:rPr>
              <a:t>Tina Stiff, </a:t>
            </a:r>
            <a:r>
              <a:rPr lang="en-US" sz="1600" dirty="0">
                <a:cs typeface="Times New Roman" panose="02020603050405020304" pitchFamily="18" charset="0"/>
              </a:rPr>
              <a:t>Community Hospital Fairfax</a:t>
            </a:r>
          </a:p>
          <a:p>
            <a:pPr marL="0" indent="0">
              <a:buNone/>
            </a:pPr>
            <a:r>
              <a:rPr lang="en-US" sz="1600" b="1" dirty="0">
                <a:cs typeface="Times New Roman" panose="02020603050405020304" pitchFamily="18" charset="0"/>
              </a:rPr>
              <a:t>Sam </a:t>
            </a:r>
            <a:r>
              <a:rPr lang="en-US" sz="1600" b="1" dirty="0" err="1">
                <a:cs typeface="Times New Roman" panose="02020603050405020304" pitchFamily="18" charset="0"/>
              </a:rPr>
              <a:t>Stoecklin</a:t>
            </a:r>
            <a:r>
              <a:rPr lang="en-US" sz="1600" b="1" dirty="0">
                <a:cs typeface="Times New Roman" panose="02020603050405020304" pitchFamily="18" charset="0"/>
              </a:rPr>
              <a:t>, </a:t>
            </a:r>
            <a:r>
              <a:rPr lang="en-US" sz="1600" dirty="0">
                <a:cs typeface="Times New Roman" panose="02020603050405020304" pitchFamily="18" charset="0"/>
              </a:rPr>
              <a:t>Western Missouri Medical Center</a:t>
            </a:r>
          </a:p>
          <a:p>
            <a:pPr marL="0" indent="0">
              <a:buNone/>
            </a:pPr>
            <a:r>
              <a:rPr lang="en-US" sz="1600" b="1" dirty="0">
                <a:cs typeface="Times New Roman" panose="02020603050405020304" pitchFamily="18" charset="0"/>
              </a:rPr>
              <a:t>Ramona Vaughn, </a:t>
            </a:r>
            <a:r>
              <a:rPr lang="en-US" sz="1600" dirty="0">
                <a:cs typeface="Times New Roman" panose="02020603050405020304" pitchFamily="18" charset="0"/>
              </a:rPr>
              <a:t>CoxHealth</a:t>
            </a:r>
          </a:p>
          <a:p>
            <a:pPr marL="0" indent="0">
              <a:buNone/>
            </a:pPr>
            <a:r>
              <a:rPr lang="en-US" sz="1600" b="1" dirty="0">
                <a:cs typeface="Times New Roman" panose="02020603050405020304" pitchFamily="18" charset="0"/>
              </a:rPr>
              <a:t>Angie </a:t>
            </a:r>
            <a:r>
              <a:rPr lang="en-US" sz="1600" b="1" dirty="0" err="1">
                <a:cs typeface="Times New Roman" panose="02020603050405020304" pitchFamily="18" charset="0"/>
              </a:rPr>
              <a:t>Wadlow</a:t>
            </a:r>
            <a:r>
              <a:rPr lang="en-US" sz="1600" b="1" dirty="0">
                <a:cs typeface="Times New Roman" panose="02020603050405020304" pitchFamily="18" charset="0"/>
              </a:rPr>
              <a:t>, </a:t>
            </a:r>
            <a:r>
              <a:rPr lang="en-US" sz="1600" dirty="0">
                <a:cs typeface="Times New Roman" panose="02020603050405020304" pitchFamily="18" charset="0"/>
              </a:rPr>
              <a:t>Southeast Missouri Mental Health Center</a:t>
            </a:r>
          </a:p>
          <a:p>
            <a:pPr marL="0" indent="0">
              <a:buNone/>
            </a:pPr>
            <a:r>
              <a:rPr lang="en-US" sz="1600" b="1" dirty="0">
                <a:cs typeface="Times New Roman" panose="02020603050405020304" pitchFamily="18" charset="0"/>
              </a:rPr>
              <a:t>Julie Warner, </a:t>
            </a:r>
            <a:r>
              <a:rPr lang="en-US" sz="1600" dirty="0">
                <a:cs typeface="Times New Roman" panose="02020603050405020304" pitchFamily="18" charset="0"/>
              </a:rPr>
              <a:t>CoxHealth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0" dirty="0" smtClean="0">
                <a:latin typeface="+mn-lt"/>
              </a:rPr>
              <a:t>Missouri HEN Participation</a:t>
            </a:r>
          </a:p>
          <a:p>
            <a:r>
              <a:rPr lang="en-US" sz="2800" b="0" dirty="0" smtClean="0">
                <a:latin typeface="+mn-lt"/>
              </a:rPr>
              <a:t>IHI Open School </a:t>
            </a:r>
            <a:r>
              <a:rPr lang="en-US" sz="2800" b="0" dirty="0" smtClean="0">
                <a:latin typeface="+mn-lt"/>
              </a:rPr>
              <a:t>Curriculum</a:t>
            </a:r>
            <a:br>
              <a:rPr lang="en-US" sz="2800" b="0" dirty="0" smtClean="0">
                <a:latin typeface="+mn-lt"/>
              </a:rPr>
            </a:br>
            <a:r>
              <a:rPr lang="en-US" sz="2000" b="0" dirty="0" smtClean="0"/>
              <a:t>(continued)</a:t>
            </a:r>
            <a:endParaRPr lang="en-US" sz="28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3021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Participants who Completed the NPSF Patient Safety Curriculum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1442" y="1905000"/>
            <a:ext cx="8153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Pamela Duff, </a:t>
            </a:r>
            <a:r>
              <a:rPr lang="en-US" dirty="0"/>
              <a:t>Lincoln County Medical Center</a:t>
            </a:r>
          </a:p>
          <a:p>
            <a:endParaRPr lang="en-US" b="1" dirty="0" smtClean="0"/>
          </a:p>
          <a:p>
            <a:r>
              <a:rPr lang="en-US" b="1" dirty="0" smtClean="0"/>
              <a:t>Denise </a:t>
            </a:r>
            <a:r>
              <a:rPr lang="en-US" b="1" dirty="0"/>
              <a:t>Dugan, </a:t>
            </a:r>
            <a:r>
              <a:rPr lang="en-US" dirty="0"/>
              <a:t>Mercy Hospital Joplin</a:t>
            </a:r>
          </a:p>
          <a:p>
            <a:endParaRPr lang="en-US" b="1" dirty="0" smtClean="0"/>
          </a:p>
          <a:p>
            <a:r>
              <a:rPr lang="en-US" b="1" dirty="0" err="1" smtClean="0"/>
              <a:t>JaEllen</a:t>
            </a:r>
            <a:r>
              <a:rPr lang="en-US" b="1" dirty="0" smtClean="0"/>
              <a:t> </a:t>
            </a:r>
            <a:r>
              <a:rPr lang="en-US" b="1" dirty="0"/>
              <a:t>Hickman, </a:t>
            </a:r>
            <a:r>
              <a:rPr lang="en-US" dirty="0" smtClean="0"/>
              <a:t>Bothwell </a:t>
            </a:r>
            <a:r>
              <a:rPr lang="en-US" dirty="0"/>
              <a:t>Regional Health Center</a:t>
            </a:r>
          </a:p>
          <a:p>
            <a:endParaRPr lang="en-US" b="1" dirty="0" smtClean="0"/>
          </a:p>
          <a:p>
            <a:r>
              <a:rPr lang="en-US" b="1" dirty="0" smtClean="0"/>
              <a:t>Jennifer </a:t>
            </a:r>
            <a:r>
              <a:rPr lang="en-US" b="1" dirty="0"/>
              <a:t>Hitch, </a:t>
            </a:r>
            <a:r>
              <a:rPr lang="en-US" dirty="0"/>
              <a:t>Christian Hospital</a:t>
            </a:r>
          </a:p>
          <a:p>
            <a:endParaRPr lang="en-US" b="1" dirty="0" smtClean="0"/>
          </a:p>
          <a:p>
            <a:r>
              <a:rPr lang="en-US" b="1" dirty="0" smtClean="0"/>
              <a:t>Lindsay </a:t>
            </a:r>
            <a:r>
              <a:rPr lang="en-US" b="1" dirty="0"/>
              <a:t>Taylor, </a:t>
            </a:r>
            <a:r>
              <a:rPr lang="en-US" dirty="0"/>
              <a:t>Lafayette Regional Health </a:t>
            </a:r>
            <a:r>
              <a:rPr lang="en-US" dirty="0" smtClean="0"/>
              <a:t>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814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9600"/>
          </a:xfrm>
        </p:spPr>
        <p:txBody>
          <a:bodyPr numCol="1"/>
          <a:lstStyle/>
          <a:p>
            <a:pPr marL="0" indent="0">
              <a:buNone/>
            </a:pPr>
            <a:r>
              <a:rPr lang="en-US" sz="1600" b="1" dirty="0"/>
              <a:t>Samantha </a:t>
            </a:r>
            <a:r>
              <a:rPr lang="en-US" sz="1600" b="1" dirty="0" err="1"/>
              <a:t>Alu</a:t>
            </a:r>
            <a:r>
              <a:rPr lang="en-US" sz="1600" b="1" dirty="0"/>
              <a:t>, </a:t>
            </a:r>
            <a:r>
              <a:rPr lang="en-US" sz="1600" dirty="0"/>
              <a:t>Missouri Baptist Sullivan </a:t>
            </a:r>
            <a:r>
              <a:rPr lang="en-US" sz="1600" dirty="0" smtClean="0"/>
              <a:t>Hospital</a:t>
            </a:r>
          </a:p>
          <a:p>
            <a:pPr marL="0" indent="0">
              <a:buNone/>
            </a:pPr>
            <a:r>
              <a:rPr lang="en-US" sz="1600" b="1" dirty="0"/>
              <a:t>Lori Berger, </a:t>
            </a:r>
            <a:r>
              <a:rPr lang="en-US" sz="1600" dirty="0"/>
              <a:t>Fitzgibbon Hospital</a:t>
            </a:r>
          </a:p>
          <a:p>
            <a:pPr marL="0" indent="0">
              <a:buNone/>
            </a:pPr>
            <a:r>
              <a:rPr lang="en-US" sz="1600" b="1" dirty="0"/>
              <a:t>Jo Ann </a:t>
            </a:r>
            <a:r>
              <a:rPr lang="en-US" sz="1600" b="1" dirty="0" err="1"/>
              <a:t>Cantriel</a:t>
            </a:r>
            <a:r>
              <a:rPr lang="en-US" sz="1600" b="1" dirty="0"/>
              <a:t>, </a:t>
            </a:r>
            <a:r>
              <a:rPr lang="en-US" sz="1600" dirty="0"/>
              <a:t>Capital Region Medical </a:t>
            </a:r>
            <a:r>
              <a:rPr lang="en-US" sz="1600" dirty="0" smtClean="0"/>
              <a:t>Center</a:t>
            </a:r>
          </a:p>
          <a:p>
            <a:pPr marL="0" indent="0">
              <a:buNone/>
            </a:pPr>
            <a:r>
              <a:rPr lang="en-US" sz="1600" b="1" dirty="0"/>
              <a:t>Debra Daniels-Ellis, </a:t>
            </a:r>
            <a:r>
              <a:rPr lang="en-US" sz="1600" dirty="0"/>
              <a:t>Des Peres </a:t>
            </a:r>
            <a:r>
              <a:rPr lang="en-US" sz="1600" dirty="0" smtClean="0"/>
              <a:t>Hospital</a:t>
            </a:r>
          </a:p>
          <a:p>
            <a:pPr marL="0" indent="0">
              <a:buNone/>
            </a:pPr>
            <a:r>
              <a:rPr lang="en-US" sz="1600" b="1" dirty="0"/>
              <a:t>Michael Dow, </a:t>
            </a:r>
            <a:r>
              <a:rPr lang="en-US" sz="1600" dirty="0"/>
              <a:t>Lake Regional Health System</a:t>
            </a:r>
          </a:p>
          <a:p>
            <a:pPr marL="0" indent="0">
              <a:buNone/>
            </a:pPr>
            <a:r>
              <a:rPr lang="en-US" sz="1600" b="1" dirty="0" smtClean="0"/>
              <a:t>Rhonda </a:t>
            </a:r>
            <a:r>
              <a:rPr lang="en-US" sz="1600" b="1" dirty="0"/>
              <a:t>Evans, </a:t>
            </a:r>
            <a:r>
              <a:rPr lang="en-US" sz="1600" dirty="0"/>
              <a:t>Community Hospital-Fairfax</a:t>
            </a:r>
          </a:p>
          <a:p>
            <a:pPr marL="0" indent="0">
              <a:buNone/>
            </a:pPr>
            <a:r>
              <a:rPr lang="en-US" sz="1600" b="1" dirty="0"/>
              <a:t>Nicole Freund, </a:t>
            </a:r>
            <a:r>
              <a:rPr lang="en-US" sz="1600" dirty="0"/>
              <a:t>Cox Medical Center Branson</a:t>
            </a:r>
          </a:p>
          <a:p>
            <a:pPr marL="0" indent="0">
              <a:buNone/>
            </a:pPr>
            <a:r>
              <a:rPr lang="en-US" sz="1600" b="1" dirty="0"/>
              <a:t>Nancy Friedrich, </a:t>
            </a:r>
            <a:r>
              <a:rPr lang="en-US" sz="1600" dirty="0"/>
              <a:t>Cooper County Memorial </a:t>
            </a:r>
            <a:r>
              <a:rPr lang="en-US" sz="1600" dirty="0" smtClean="0"/>
              <a:t>Hospital</a:t>
            </a:r>
          </a:p>
          <a:p>
            <a:pPr marL="0" indent="0">
              <a:buNone/>
            </a:pPr>
            <a:r>
              <a:rPr lang="en-US" sz="1600" b="1" dirty="0"/>
              <a:t>Marie Gunther, </a:t>
            </a:r>
            <a:r>
              <a:rPr lang="en-US" sz="1600" dirty="0"/>
              <a:t>Southeast Health Center of Reynolds </a:t>
            </a:r>
            <a:r>
              <a:rPr lang="en-US" sz="1600" dirty="0" smtClean="0"/>
              <a:t>County</a:t>
            </a:r>
          </a:p>
          <a:p>
            <a:pPr marL="0" indent="0">
              <a:buNone/>
            </a:pPr>
            <a:r>
              <a:rPr lang="en-US" sz="1600" b="1" dirty="0" smtClean="0"/>
              <a:t>Maggie </a:t>
            </a:r>
            <a:r>
              <a:rPr lang="en-US" sz="1600" b="1" dirty="0"/>
              <a:t>Head, </a:t>
            </a:r>
            <a:r>
              <a:rPr lang="en-US" sz="1600" dirty="0"/>
              <a:t>Missouri Baptist Sullivan </a:t>
            </a:r>
            <a:r>
              <a:rPr lang="en-US" sz="1600" dirty="0" smtClean="0"/>
              <a:t>Hospital</a:t>
            </a:r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Donna Hughes, </a:t>
            </a:r>
            <a:r>
              <a:rPr lang="en-US" sz="1600" dirty="0"/>
              <a:t>Fulton State </a:t>
            </a:r>
            <a:r>
              <a:rPr lang="en-US" sz="1600" dirty="0" smtClean="0"/>
              <a:t>Hospital</a:t>
            </a:r>
          </a:p>
          <a:p>
            <a:pPr marL="0" indent="0">
              <a:buNone/>
            </a:pPr>
            <a:r>
              <a:rPr lang="en-US" sz="1600" b="1" dirty="0" err="1"/>
              <a:t>Michelee</a:t>
            </a:r>
            <a:r>
              <a:rPr lang="en-US" sz="1600" b="1" dirty="0"/>
              <a:t> Jensen, </a:t>
            </a:r>
            <a:r>
              <a:rPr lang="en-US" sz="1600" dirty="0"/>
              <a:t>Lake Regional Health </a:t>
            </a:r>
            <a:r>
              <a:rPr lang="en-US" sz="1600" dirty="0" smtClean="0"/>
              <a:t>System</a:t>
            </a:r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Mark Jones, </a:t>
            </a:r>
            <a:r>
              <a:rPr lang="en-US" sz="1600" dirty="0"/>
              <a:t>Bates County Memorial </a:t>
            </a:r>
            <a:r>
              <a:rPr lang="en-US" sz="1600" dirty="0" smtClean="0"/>
              <a:t>Hospital</a:t>
            </a:r>
          </a:p>
          <a:p>
            <a:pPr marL="0" indent="0">
              <a:buNone/>
            </a:pPr>
            <a:endParaRPr lang="en-US" sz="1400" b="1" dirty="0"/>
          </a:p>
        </p:txBody>
      </p:sp>
      <p:sp>
        <p:nvSpPr>
          <p:cNvPr id="4" name="Content Placeholder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pPr marL="0" indent="0">
              <a:buNone/>
            </a:pPr>
            <a:r>
              <a:rPr lang="en-US" sz="2800" b="0" dirty="0" smtClean="0"/>
              <a:t>Purdue </a:t>
            </a:r>
            <a:r>
              <a:rPr lang="en-US" sz="2800" b="0" dirty="0" smtClean="0"/>
              <a:t>Medication Safety Course </a:t>
            </a:r>
            <a:r>
              <a:rPr lang="en-US" sz="2800" b="0" dirty="0" smtClean="0"/>
              <a:t>Participants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3720446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“They always say time changes things… but you actually have to change them yourself.”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sz="2800" dirty="0" smtClean="0"/>
              <a:t>---Andy Warhol</a:t>
            </a:r>
          </a:p>
        </p:txBody>
      </p:sp>
    </p:spTree>
    <p:extLst>
      <p:ext uri="{BB962C8B-B14F-4D97-AF65-F5344CB8AC3E}">
        <p14:creationId xmlns:p14="http://schemas.microsoft.com/office/powerpoint/2010/main" val="3901305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72509" cy="4191000"/>
          </a:xfrm>
        </p:spPr>
        <p:txBody>
          <a:bodyPr numCol="1"/>
          <a:lstStyle/>
          <a:p>
            <a:pPr marL="0" indent="0">
              <a:buNone/>
            </a:pPr>
            <a:r>
              <a:rPr lang="en-US" sz="1600" b="1" dirty="0"/>
              <a:t>Jennifer </a:t>
            </a:r>
            <a:r>
              <a:rPr lang="en-US" sz="1600" b="1" dirty="0" err="1"/>
              <a:t>Koepke</a:t>
            </a:r>
            <a:r>
              <a:rPr lang="en-US" sz="1600" b="1" dirty="0"/>
              <a:t>, </a:t>
            </a:r>
            <a:r>
              <a:rPr lang="en-US" sz="1600" dirty="0"/>
              <a:t>Western Missouri Medical Center</a:t>
            </a:r>
          </a:p>
          <a:p>
            <a:pPr marL="0" indent="0">
              <a:buNone/>
            </a:pPr>
            <a:r>
              <a:rPr lang="en-US" sz="1600" b="1" dirty="0"/>
              <a:t>Barbara </a:t>
            </a:r>
            <a:r>
              <a:rPr lang="en-US" sz="1600" b="1" dirty="0" err="1"/>
              <a:t>Messick</a:t>
            </a:r>
            <a:r>
              <a:rPr lang="en-US" sz="1600" b="1" dirty="0"/>
              <a:t>, </a:t>
            </a:r>
            <a:r>
              <a:rPr lang="en-US" sz="1600" dirty="0" err="1"/>
              <a:t>Ellett</a:t>
            </a:r>
            <a:r>
              <a:rPr lang="en-US" sz="1600" dirty="0"/>
              <a:t> Memorial Hospital</a:t>
            </a:r>
          </a:p>
          <a:p>
            <a:pPr marL="0" indent="0">
              <a:buNone/>
            </a:pPr>
            <a:r>
              <a:rPr lang="en-US" sz="1600" b="1" dirty="0"/>
              <a:t>Robin Miller, </a:t>
            </a:r>
            <a:r>
              <a:rPr lang="en-US" sz="1600" dirty="0"/>
              <a:t>Cedar County Memorial Hospital</a:t>
            </a:r>
          </a:p>
          <a:p>
            <a:pPr marL="0" indent="0">
              <a:buNone/>
            </a:pPr>
            <a:r>
              <a:rPr lang="en-US" sz="1600" b="1" dirty="0"/>
              <a:t>Jill </a:t>
            </a:r>
            <a:r>
              <a:rPr lang="en-US" sz="1600" b="1" dirty="0" err="1"/>
              <a:t>Minnis</a:t>
            </a:r>
            <a:r>
              <a:rPr lang="en-US" sz="1600" b="1" dirty="0"/>
              <a:t>, </a:t>
            </a:r>
            <a:r>
              <a:rPr lang="en-US" sz="1600" dirty="0"/>
              <a:t>Fitzgibbon Hospital</a:t>
            </a:r>
          </a:p>
          <a:p>
            <a:pPr marL="0" indent="0">
              <a:buNone/>
            </a:pPr>
            <a:r>
              <a:rPr lang="en-US" sz="1600" b="1" dirty="0"/>
              <a:t>Kirsten Myers, </a:t>
            </a:r>
            <a:r>
              <a:rPr lang="en-US" sz="1600" dirty="0"/>
              <a:t>Hannibal Regional Hospital</a:t>
            </a:r>
          </a:p>
          <a:p>
            <a:pPr marL="0" indent="0">
              <a:buNone/>
            </a:pPr>
            <a:r>
              <a:rPr lang="en-US" sz="1600" b="1" dirty="0"/>
              <a:t>Michael </a:t>
            </a:r>
            <a:r>
              <a:rPr lang="en-US" sz="1600" b="1" dirty="0" err="1"/>
              <a:t>Oberzan</a:t>
            </a:r>
            <a:r>
              <a:rPr lang="en-US" sz="1600" b="1" dirty="0"/>
              <a:t>, </a:t>
            </a:r>
            <a:r>
              <a:rPr lang="en-US" sz="1600" dirty="0"/>
              <a:t>Mercy McCune Brooks Hospital</a:t>
            </a:r>
          </a:p>
          <a:p>
            <a:pPr marL="0" indent="0">
              <a:buNone/>
            </a:pPr>
            <a:r>
              <a:rPr lang="en-US" sz="1600" b="1" dirty="0"/>
              <a:t>Eden Ogden, </a:t>
            </a:r>
            <a:r>
              <a:rPr lang="en-US" sz="1600" dirty="0"/>
              <a:t>Barton County Memorial Hospital</a:t>
            </a:r>
          </a:p>
          <a:p>
            <a:pPr marL="0" indent="0">
              <a:buNone/>
            </a:pPr>
            <a:r>
              <a:rPr lang="en-US" sz="1600" b="1" dirty="0"/>
              <a:t>Susan </a:t>
            </a:r>
            <a:r>
              <a:rPr lang="en-US" sz="1600" b="1" dirty="0" err="1"/>
              <a:t>Scovill</a:t>
            </a:r>
            <a:r>
              <a:rPr lang="en-US" sz="1600" b="1" dirty="0"/>
              <a:t>, </a:t>
            </a:r>
            <a:r>
              <a:rPr lang="en-US" sz="1600" dirty="0"/>
              <a:t>Capital Region Medical Center</a:t>
            </a:r>
          </a:p>
          <a:p>
            <a:pPr marL="0" indent="0">
              <a:buNone/>
            </a:pPr>
            <a:r>
              <a:rPr lang="en-US" sz="1600" b="1" dirty="0"/>
              <a:t>Steven </a:t>
            </a:r>
            <a:r>
              <a:rPr lang="en-US" sz="1600" b="1" dirty="0" err="1"/>
              <a:t>Schoenekase</a:t>
            </a:r>
            <a:r>
              <a:rPr lang="en-US" sz="1600" b="1" dirty="0"/>
              <a:t>, </a:t>
            </a:r>
            <a:r>
              <a:rPr lang="en-US" sz="1600" dirty="0"/>
              <a:t>Des Peres Hospital</a:t>
            </a:r>
          </a:p>
          <a:p>
            <a:pPr marL="0" indent="0">
              <a:buNone/>
            </a:pPr>
            <a:r>
              <a:rPr lang="en-US" sz="1600" b="1" dirty="0"/>
              <a:t>Judy Springer, </a:t>
            </a:r>
            <a:r>
              <a:rPr lang="en-US" sz="1600" dirty="0"/>
              <a:t>North Kansas City Hospital</a:t>
            </a:r>
          </a:p>
          <a:p>
            <a:pPr marL="0" indent="0">
              <a:buNone/>
            </a:pPr>
            <a:r>
              <a:rPr lang="en-US" sz="1600" b="1" dirty="0"/>
              <a:t>Stacy </a:t>
            </a:r>
            <a:r>
              <a:rPr lang="en-US" sz="1600" b="1" dirty="0" err="1"/>
              <a:t>Vrooman</a:t>
            </a:r>
            <a:r>
              <a:rPr lang="en-US" sz="1600" b="1" dirty="0"/>
              <a:t>, </a:t>
            </a:r>
            <a:r>
              <a:rPr lang="en-US" sz="1600" dirty="0"/>
              <a:t>St. Louis University Hospital</a:t>
            </a:r>
          </a:p>
          <a:p>
            <a:pPr marL="0" indent="0">
              <a:buNone/>
            </a:pPr>
            <a:r>
              <a:rPr lang="en-US" sz="1600" b="1" dirty="0"/>
              <a:t>Tricia Watson-Adams, </a:t>
            </a:r>
            <a:r>
              <a:rPr lang="en-US" sz="1600" dirty="0"/>
              <a:t>Audrain Medical Center</a:t>
            </a:r>
          </a:p>
          <a:p>
            <a:pPr marL="0" indent="0">
              <a:buNone/>
            </a:pPr>
            <a:r>
              <a:rPr lang="en-US" sz="1600" b="1" dirty="0"/>
              <a:t>Rebecca </a:t>
            </a:r>
            <a:r>
              <a:rPr lang="en-US" sz="1600" b="1" dirty="0" err="1"/>
              <a:t>Zickler</a:t>
            </a:r>
            <a:r>
              <a:rPr lang="en-US" sz="1600" b="1" dirty="0"/>
              <a:t>, </a:t>
            </a:r>
            <a:r>
              <a:rPr lang="en-US" sz="1600" dirty="0"/>
              <a:t>St. Anthony’s Medical Center</a:t>
            </a:r>
          </a:p>
          <a:p>
            <a:pPr marL="0" indent="0">
              <a:buNone/>
            </a:pPr>
            <a:endParaRPr lang="en-US" sz="1400" b="1" dirty="0"/>
          </a:p>
        </p:txBody>
      </p:sp>
      <p:sp>
        <p:nvSpPr>
          <p:cNvPr id="4" name="Content Placeholder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pPr marL="0" indent="0">
              <a:buNone/>
            </a:pPr>
            <a:r>
              <a:rPr lang="en-US" sz="2800" b="0" dirty="0" smtClean="0"/>
              <a:t>Purdue </a:t>
            </a:r>
            <a:r>
              <a:rPr lang="en-US" sz="2800" b="0" dirty="0"/>
              <a:t>Medication Safety </a:t>
            </a:r>
            <a:r>
              <a:rPr lang="en-US" sz="2800" b="0" dirty="0" smtClean="0"/>
              <a:t>Course Participants</a:t>
            </a:r>
            <a:br>
              <a:rPr lang="en-US" sz="2800" b="0" dirty="0" smtClean="0"/>
            </a:br>
            <a:r>
              <a:rPr lang="en-US" sz="2000" b="0" dirty="0" smtClean="0"/>
              <a:t>(</a:t>
            </a:r>
            <a:r>
              <a:rPr lang="en-US" sz="2000" b="0" dirty="0" smtClean="0"/>
              <a:t>continued)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417942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381000"/>
            <a:ext cx="83058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Scholarships Awarded for </a:t>
            </a:r>
            <a:r>
              <a:rPr lang="en-US" dirty="0"/>
              <a:t>P</a:t>
            </a:r>
            <a:r>
              <a:rPr lang="en-US" dirty="0" smtClean="0"/>
              <a:t>atient </a:t>
            </a:r>
            <a:r>
              <a:rPr lang="en-US" dirty="0"/>
              <a:t>S</a:t>
            </a:r>
            <a:r>
              <a:rPr lang="en-US" dirty="0" smtClean="0"/>
              <a:t>afety or Quality </a:t>
            </a:r>
            <a:r>
              <a:rPr lang="en-US" dirty="0"/>
              <a:t>I</a:t>
            </a:r>
            <a:r>
              <a:rPr lang="en-US" dirty="0" smtClean="0"/>
              <a:t>mprovement </a:t>
            </a:r>
            <a:r>
              <a:rPr lang="en-US" dirty="0"/>
              <a:t>E</a:t>
            </a:r>
            <a:r>
              <a:rPr lang="en-US" dirty="0" smtClean="0"/>
              <a:t>ducation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1600" b="1" dirty="0"/>
              <a:t>Cooper County Memorial </a:t>
            </a:r>
            <a:r>
              <a:rPr lang="en-US" sz="1600" b="1" dirty="0" smtClean="0"/>
              <a:t>Hospital</a:t>
            </a:r>
          </a:p>
          <a:p>
            <a:pPr>
              <a:spcBef>
                <a:spcPts val="0"/>
              </a:spcBef>
            </a:pPr>
            <a:endParaRPr lang="en-US" sz="1600" b="1" dirty="0" smtClean="0"/>
          </a:p>
          <a:p>
            <a:pPr>
              <a:spcBef>
                <a:spcPts val="0"/>
              </a:spcBef>
            </a:pPr>
            <a:r>
              <a:rPr lang="en-US" sz="1600" b="1" dirty="0" smtClean="0"/>
              <a:t>Cox </a:t>
            </a:r>
            <a:r>
              <a:rPr lang="en-US" sz="1600" b="1" dirty="0"/>
              <a:t>Monett</a:t>
            </a:r>
          </a:p>
          <a:p>
            <a:pPr>
              <a:spcBef>
                <a:spcPts val="0"/>
              </a:spcBef>
            </a:pPr>
            <a:endParaRPr lang="en-US" sz="1600" b="1" dirty="0" smtClean="0"/>
          </a:p>
          <a:p>
            <a:pPr>
              <a:spcBef>
                <a:spcPts val="0"/>
              </a:spcBef>
            </a:pPr>
            <a:r>
              <a:rPr lang="en-US" sz="1600" b="1" dirty="0" smtClean="0"/>
              <a:t>CoxHealth</a:t>
            </a:r>
            <a:endParaRPr lang="en-US" sz="1600" b="1" dirty="0"/>
          </a:p>
          <a:p>
            <a:pPr>
              <a:spcBef>
                <a:spcPts val="0"/>
              </a:spcBef>
            </a:pPr>
            <a:endParaRPr lang="en-US" sz="1600" b="1" dirty="0" smtClean="0"/>
          </a:p>
          <a:p>
            <a:pPr>
              <a:spcBef>
                <a:spcPts val="0"/>
              </a:spcBef>
            </a:pPr>
            <a:r>
              <a:rPr lang="en-US" sz="1600" b="1" dirty="0" smtClean="0"/>
              <a:t>Cox </a:t>
            </a:r>
            <a:r>
              <a:rPr lang="en-US" sz="1600" b="1" dirty="0"/>
              <a:t>Medical Center Branson</a:t>
            </a:r>
          </a:p>
          <a:p>
            <a:pPr>
              <a:spcBef>
                <a:spcPts val="0"/>
              </a:spcBef>
            </a:pPr>
            <a:endParaRPr lang="en-US" sz="1600" b="1" dirty="0" smtClean="0"/>
          </a:p>
          <a:p>
            <a:pPr>
              <a:spcBef>
                <a:spcPts val="0"/>
              </a:spcBef>
            </a:pPr>
            <a:r>
              <a:rPr lang="en-US" sz="1600" b="1" dirty="0" smtClean="0"/>
              <a:t>Fitzgibbon </a:t>
            </a:r>
            <a:r>
              <a:rPr lang="en-US" sz="1600" b="1" dirty="0"/>
              <a:t>Hospital</a:t>
            </a:r>
          </a:p>
          <a:p>
            <a:pPr>
              <a:spcBef>
                <a:spcPts val="0"/>
              </a:spcBef>
            </a:pPr>
            <a:endParaRPr lang="en-US" sz="1600" b="1" dirty="0" smtClean="0"/>
          </a:p>
          <a:p>
            <a:pPr>
              <a:spcBef>
                <a:spcPts val="0"/>
              </a:spcBef>
            </a:pPr>
            <a:r>
              <a:rPr lang="en-US" sz="1600" b="1" dirty="0" smtClean="0"/>
              <a:t>Freeman </a:t>
            </a:r>
            <a:r>
              <a:rPr lang="en-US" sz="1600" b="1" dirty="0"/>
              <a:t>Health System</a:t>
            </a:r>
          </a:p>
          <a:p>
            <a:pPr>
              <a:spcBef>
                <a:spcPts val="0"/>
              </a:spcBef>
            </a:pPr>
            <a:endParaRPr lang="en-US" sz="1600" b="1" dirty="0" smtClean="0"/>
          </a:p>
          <a:p>
            <a:pPr>
              <a:spcBef>
                <a:spcPts val="0"/>
              </a:spcBef>
            </a:pPr>
            <a:r>
              <a:rPr lang="en-US" sz="1600" b="1" dirty="0" smtClean="0"/>
              <a:t>Fulton </a:t>
            </a:r>
            <a:r>
              <a:rPr lang="en-US" sz="1600" b="1" dirty="0"/>
              <a:t>State Hospital</a:t>
            </a:r>
          </a:p>
          <a:p>
            <a:pPr>
              <a:spcBef>
                <a:spcPts val="0"/>
              </a:spcBef>
            </a:pPr>
            <a:endParaRPr lang="en-US" sz="1600" b="1" dirty="0" smtClean="0"/>
          </a:p>
          <a:p>
            <a:pPr>
              <a:spcBef>
                <a:spcPts val="0"/>
              </a:spcBef>
            </a:pPr>
            <a:r>
              <a:rPr lang="en-US" sz="1600" b="1" dirty="0" smtClean="0"/>
              <a:t>Golden </a:t>
            </a:r>
            <a:r>
              <a:rPr lang="en-US" sz="1600" b="1" dirty="0"/>
              <a:t>Valley Memorial Healthcare</a:t>
            </a:r>
          </a:p>
          <a:p>
            <a:pPr>
              <a:spcBef>
                <a:spcPts val="0"/>
              </a:spcBef>
            </a:pPr>
            <a:endParaRPr lang="en-US" sz="1600" b="1" dirty="0" smtClean="0"/>
          </a:p>
          <a:p>
            <a:pPr>
              <a:spcBef>
                <a:spcPts val="0"/>
              </a:spcBef>
            </a:pPr>
            <a:r>
              <a:rPr lang="en-US" sz="1600" b="1" dirty="0" smtClean="0"/>
              <a:t>Hannibal </a:t>
            </a:r>
            <a:r>
              <a:rPr lang="en-US" sz="1600" b="1" dirty="0"/>
              <a:t>Regional Hospital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1" y="1600200"/>
            <a:ext cx="4038600" cy="994118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600" b="1" dirty="0" smtClean="0"/>
              <a:t>Audrain Medical Center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Barnes-Jewish St. Peters Hospital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Barton County Memorial Hospital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Bothwell Regional Health Center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Capital Region Medical Center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Carroll County Memorial Hospital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Christian Hospital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Citizens Memorial Hospital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Community Hospital - Fairfax</a:t>
            </a:r>
          </a:p>
          <a:p>
            <a:endParaRPr lang="en-US" sz="1600" b="1" dirty="0" smtClean="0"/>
          </a:p>
          <a:p>
            <a:endParaRPr lang="en-US" sz="1600" b="1" dirty="0" smtClean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97607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sz="2800" b="0" dirty="0" smtClean="0">
                <a:latin typeface="+mn-lt"/>
              </a:rPr>
              <a:t>Scholarships Awarded for </a:t>
            </a:r>
            <a:r>
              <a:rPr lang="en-US" sz="2800" b="0" dirty="0">
                <a:latin typeface="+mn-lt"/>
              </a:rPr>
              <a:t>P</a:t>
            </a:r>
            <a:r>
              <a:rPr lang="en-US" sz="2800" b="0" dirty="0" smtClean="0">
                <a:latin typeface="+mn-lt"/>
              </a:rPr>
              <a:t>atient </a:t>
            </a:r>
            <a:r>
              <a:rPr lang="en-US" sz="2800" b="0" dirty="0">
                <a:latin typeface="+mn-lt"/>
              </a:rPr>
              <a:t>S</a:t>
            </a:r>
            <a:r>
              <a:rPr lang="en-US" sz="2800" b="0" dirty="0" smtClean="0">
                <a:latin typeface="+mn-lt"/>
              </a:rPr>
              <a:t>afety or Quality </a:t>
            </a:r>
            <a:r>
              <a:rPr lang="en-US" sz="2800" b="0" dirty="0">
                <a:latin typeface="+mn-lt"/>
              </a:rPr>
              <a:t>I</a:t>
            </a:r>
            <a:r>
              <a:rPr lang="en-US" sz="2800" b="0" dirty="0" smtClean="0">
                <a:latin typeface="+mn-lt"/>
              </a:rPr>
              <a:t>mprovement </a:t>
            </a:r>
            <a:r>
              <a:rPr lang="en-US" sz="2800" b="0" dirty="0">
                <a:latin typeface="+mn-lt"/>
              </a:rPr>
              <a:t>E</a:t>
            </a:r>
            <a:r>
              <a:rPr lang="en-US" sz="2800" b="0" dirty="0" smtClean="0">
                <a:latin typeface="+mn-lt"/>
              </a:rPr>
              <a:t>ducation </a:t>
            </a:r>
            <a:r>
              <a:rPr lang="en-US" sz="2800" b="0" dirty="0" smtClean="0">
                <a:latin typeface="+mn-lt"/>
              </a:rPr>
              <a:t/>
            </a:r>
            <a:br>
              <a:rPr lang="en-US" sz="2800" b="0" dirty="0" smtClean="0">
                <a:latin typeface="+mn-lt"/>
              </a:rPr>
            </a:br>
            <a:r>
              <a:rPr lang="en-US" sz="2000" b="0" dirty="0" smtClean="0">
                <a:latin typeface="+mn-lt"/>
              </a:rPr>
              <a:t>(continued)</a:t>
            </a:r>
            <a:endParaRPr lang="en-US" sz="2000" b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525963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600" b="1" dirty="0"/>
              <a:t>Lake Regional Health System</a:t>
            </a:r>
          </a:p>
          <a:p>
            <a:pPr>
              <a:spcBef>
                <a:spcPts val="600"/>
              </a:spcBef>
            </a:pPr>
            <a:r>
              <a:rPr lang="en-US" sz="1600" b="1" dirty="0"/>
              <a:t>Madison Medical Center</a:t>
            </a:r>
          </a:p>
          <a:p>
            <a:pPr>
              <a:spcBef>
                <a:spcPts val="600"/>
              </a:spcBef>
            </a:pPr>
            <a:r>
              <a:rPr lang="en-US" sz="1600" b="1" dirty="0"/>
              <a:t>Mercy Hospital Joplin (St. John’s Hospital, Joplin)</a:t>
            </a:r>
          </a:p>
          <a:p>
            <a:pPr>
              <a:spcBef>
                <a:spcPts val="600"/>
              </a:spcBef>
            </a:pPr>
            <a:r>
              <a:rPr lang="en-US" sz="1600" b="1" dirty="0"/>
              <a:t>Mercy Jefferson</a:t>
            </a:r>
          </a:p>
          <a:p>
            <a:pPr>
              <a:spcBef>
                <a:spcPts val="600"/>
              </a:spcBef>
            </a:pPr>
            <a:r>
              <a:rPr lang="en-US" sz="1600" b="1" dirty="0"/>
              <a:t>Missouri Baptist Sullivan Hospital</a:t>
            </a:r>
          </a:p>
          <a:p>
            <a:pPr>
              <a:spcBef>
                <a:spcPts val="600"/>
              </a:spcBef>
            </a:pPr>
            <a:r>
              <a:rPr lang="en-US" sz="1600" b="1" dirty="0"/>
              <a:t>Missouri Delta Medical Center</a:t>
            </a:r>
          </a:p>
          <a:p>
            <a:pPr>
              <a:spcBef>
                <a:spcPts val="600"/>
              </a:spcBef>
            </a:pPr>
            <a:r>
              <a:rPr lang="en-US" sz="1600" b="1" dirty="0"/>
              <a:t>Ozarks Community Hospital</a:t>
            </a:r>
          </a:p>
          <a:p>
            <a:pPr>
              <a:spcBef>
                <a:spcPts val="600"/>
              </a:spcBef>
            </a:pPr>
            <a:r>
              <a:rPr lang="en-US" sz="1600" b="1" dirty="0"/>
              <a:t>Perry County Memorial Hospital</a:t>
            </a:r>
          </a:p>
          <a:p>
            <a:pPr>
              <a:spcBef>
                <a:spcPts val="600"/>
              </a:spcBef>
            </a:pPr>
            <a:r>
              <a:rPr lang="en-US" sz="1600" b="1" dirty="0"/>
              <a:t>Pike County Memorial Hospital</a:t>
            </a:r>
          </a:p>
          <a:p>
            <a:pPr>
              <a:spcBef>
                <a:spcPts val="600"/>
              </a:spcBef>
            </a:pPr>
            <a:r>
              <a:rPr lang="en-US" sz="1600" b="1" dirty="0"/>
              <a:t>Progress West HealthCare Center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525963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600" b="1" dirty="0"/>
              <a:t>Royal Oaks Hospital</a:t>
            </a:r>
          </a:p>
          <a:p>
            <a:pPr>
              <a:spcBef>
                <a:spcPts val="600"/>
              </a:spcBef>
            </a:pPr>
            <a:r>
              <a:rPr lang="en-US" sz="1600" b="1" dirty="0"/>
              <a:t>Salem Memorial District Hospital</a:t>
            </a:r>
          </a:p>
          <a:p>
            <a:pPr>
              <a:spcBef>
                <a:spcPts val="600"/>
              </a:spcBef>
            </a:pPr>
            <a:r>
              <a:rPr lang="en-US" sz="1600" b="1" dirty="0"/>
              <a:t>Scotland County Memorial Hospital</a:t>
            </a:r>
          </a:p>
          <a:p>
            <a:pPr>
              <a:spcBef>
                <a:spcPts val="600"/>
              </a:spcBef>
            </a:pPr>
            <a:r>
              <a:rPr lang="en-US" sz="1600" b="1" dirty="0"/>
              <a:t>Southeast Missouri Hospital</a:t>
            </a:r>
          </a:p>
          <a:p>
            <a:pPr>
              <a:spcBef>
                <a:spcPts val="600"/>
              </a:spcBef>
            </a:pPr>
            <a:r>
              <a:rPr lang="en-US" sz="1600" b="1" dirty="0"/>
              <a:t>Southeast Missouri Mental Health Center</a:t>
            </a:r>
          </a:p>
          <a:p>
            <a:pPr>
              <a:spcBef>
                <a:spcPts val="600"/>
              </a:spcBef>
            </a:pPr>
            <a:r>
              <a:rPr lang="en-US" sz="1600" b="1" dirty="0"/>
              <a:t>Ste. Genevieve County Memorial Hospital</a:t>
            </a:r>
          </a:p>
          <a:p>
            <a:pPr>
              <a:spcBef>
                <a:spcPts val="600"/>
              </a:spcBef>
            </a:pPr>
            <a:r>
              <a:rPr lang="en-US" sz="1600" b="1" dirty="0"/>
              <a:t>Washington County Memorial Hospital</a:t>
            </a:r>
          </a:p>
          <a:p>
            <a:pPr>
              <a:spcBef>
                <a:spcPts val="600"/>
              </a:spcBef>
            </a:pPr>
            <a:r>
              <a:rPr lang="en-US" sz="1600" b="1" dirty="0"/>
              <a:t>Western Missouri Medical Center</a:t>
            </a:r>
          </a:p>
          <a:p>
            <a:pPr>
              <a:spcBef>
                <a:spcPts val="600"/>
              </a:spcBef>
            </a:pPr>
            <a:r>
              <a:rPr lang="en-US" sz="1600" b="1" dirty="0"/>
              <a:t>Washington County Memorial Hospital</a:t>
            </a:r>
          </a:p>
          <a:p>
            <a:pPr>
              <a:spcBef>
                <a:spcPts val="600"/>
              </a:spcBef>
            </a:pPr>
            <a:r>
              <a:rPr lang="en-US" sz="1600" b="1" dirty="0"/>
              <a:t>Western Missouri Medical Center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220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</a:t>
            </a:r>
            <a:r>
              <a:rPr lang="en-US" dirty="0" smtClean="0"/>
              <a:t>ospitals </a:t>
            </a:r>
            <a:r>
              <a:rPr lang="en-US" dirty="0" smtClean="0"/>
              <a:t>That Submitted </a:t>
            </a:r>
            <a:r>
              <a:rPr lang="en-US" dirty="0"/>
              <a:t>A</a:t>
            </a:r>
            <a:r>
              <a:rPr lang="en-US" dirty="0" smtClean="0"/>
              <a:t>t </a:t>
            </a:r>
            <a:r>
              <a:rPr lang="en-US" dirty="0"/>
              <a:t>L</a:t>
            </a:r>
            <a:r>
              <a:rPr lang="en-US" dirty="0" smtClean="0"/>
              <a:t>east 12 </a:t>
            </a:r>
            <a:r>
              <a:rPr lang="en-US" dirty="0"/>
              <a:t>P</a:t>
            </a:r>
            <a:r>
              <a:rPr lang="en-US" dirty="0" smtClean="0"/>
              <a:t>rogress Reports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78486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b="1" dirty="0"/>
              <a:t>Barnes-Jewish St. Peters Hospital</a:t>
            </a:r>
          </a:p>
          <a:p>
            <a:pPr>
              <a:spcBef>
                <a:spcPts val="600"/>
              </a:spcBef>
            </a:pPr>
            <a:r>
              <a:rPr lang="en-US" sz="1600" b="1" dirty="0"/>
              <a:t>Barton County Memorial Hospital</a:t>
            </a:r>
          </a:p>
          <a:p>
            <a:pPr>
              <a:spcBef>
                <a:spcPts val="600"/>
              </a:spcBef>
            </a:pPr>
            <a:r>
              <a:rPr lang="en-US" sz="1600" b="1" dirty="0"/>
              <a:t>Bates County Memorial Hospital</a:t>
            </a:r>
          </a:p>
          <a:p>
            <a:pPr>
              <a:spcBef>
                <a:spcPts val="600"/>
              </a:spcBef>
            </a:pPr>
            <a:r>
              <a:rPr lang="en-US" sz="1600" b="1" dirty="0"/>
              <a:t>Boone Hospital Center</a:t>
            </a:r>
          </a:p>
          <a:p>
            <a:pPr>
              <a:spcBef>
                <a:spcPts val="600"/>
              </a:spcBef>
            </a:pPr>
            <a:r>
              <a:rPr lang="en-US" sz="1600" b="1" dirty="0"/>
              <a:t>Cox Monett</a:t>
            </a:r>
          </a:p>
          <a:p>
            <a:pPr>
              <a:spcBef>
                <a:spcPts val="600"/>
              </a:spcBef>
            </a:pPr>
            <a:r>
              <a:rPr lang="en-US" sz="1600" b="1" dirty="0" err="1"/>
              <a:t>CoxHealth</a:t>
            </a:r>
            <a:endParaRPr lang="en-US" sz="1600" b="1" dirty="0"/>
          </a:p>
          <a:p>
            <a:pPr>
              <a:spcBef>
                <a:spcPts val="600"/>
              </a:spcBef>
            </a:pPr>
            <a:r>
              <a:rPr lang="en-US" sz="1600" b="1" dirty="0"/>
              <a:t>Freeman Health System</a:t>
            </a:r>
          </a:p>
          <a:p>
            <a:pPr>
              <a:spcBef>
                <a:spcPts val="600"/>
              </a:spcBef>
            </a:pPr>
            <a:r>
              <a:rPr lang="en-US" sz="1600" b="1" dirty="0"/>
              <a:t>Lafayette Regional Health Center</a:t>
            </a:r>
          </a:p>
          <a:p>
            <a:pPr>
              <a:spcBef>
                <a:spcPts val="600"/>
              </a:spcBef>
            </a:pPr>
            <a:r>
              <a:rPr lang="en-US" sz="1600" b="1" dirty="0"/>
              <a:t>Progress West HealthCare Center</a:t>
            </a:r>
          </a:p>
          <a:p>
            <a:pPr>
              <a:spcBef>
                <a:spcPts val="600"/>
              </a:spcBef>
            </a:pPr>
            <a:r>
              <a:rPr lang="en-US" sz="1600" b="1" dirty="0"/>
              <a:t>Southeast Health Center of Ripley</a:t>
            </a:r>
          </a:p>
          <a:p>
            <a:pPr>
              <a:spcBef>
                <a:spcPts val="600"/>
              </a:spcBef>
            </a:pPr>
            <a:r>
              <a:rPr lang="en-US" sz="1600" b="1" dirty="0"/>
              <a:t>Southeast Missouri Mental Health</a:t>
            </a:r>
          </a:p>
        </p:txBody>
      </p:sp>
    </p:spTree>
    <p:extLst>
      <p:ext uri="{BB962C8B-B14F-4D97-AF65-F5344CB8AC3E}">
        <p14:creationId xmlns:p14="http://schemas.microsoft.com/office/powerpoint/2010/main" val="3112197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153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</a:t>
            </a:r>
            <a:r>
              <a:rPr lang="en-US" dirty="0" smtClean="0"/>
              <a:t>ospitals That Hosted a Regional Meeting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5720" y="1600200"/>
            <a:ext cx="8001000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b="1" dirty="0"/>
              <a:t>Capital Region Medical </a:t>
            </a:r>
            <a:r>
              <a:rPr lang="en-US" sz="1600" b="1" dirty="0" smtClean="0"/>
              <a:t>Center</a:t>
            </a:r>
          </a:p>
          <a:p>
            <a:pPr>
              <a:spcBef>
                <a:spcPts val="600"/>
              </a:spcBef>
            </a:pPr>
            <a:r>
              <a:rPr lang="en-US" sz="1600" b="1" dirty="0"/>
              <a:t>Cox </a:t>
            </a:r>
            <a:r>
              <a:rPr lang="en-US" sz="1600" b="1" dirty="0" smtClean="0"/>
              <a:t>South</a:t>
            </a:r>
          </a:p>
          <a:p>
            <a:pPr>
              <a:spcBef>
                <a:spcPts val="600"/>
              </a:spcBef>
            </a:pPr>
            <a:r>
              <a:rPr lang="en-US" sz="1600" b="1" dirty="0" err="1" smtClean="0"/>
              <a:t>CoxHealth</a:t>
            </a:r>
            <a:endParaRPr lang="en-US" sz="1600" b="1" dirty="0"/>
          </a:p>
          <a:p>
            <a:pPr>
              <a:spcBef>
                <a:spcPts val="600"/>
              </a:spcBef>
            </a:pPr>
            <a:r>
              <a:rPr lang="en-US" sz="1600" b="1" dirty="0" smtClean="0"/>
              <a:t>Excelsior </a:t>
            </a:r>
            <a:r>
              <a:rPr lang="en-US" sz="1600" b="1" dirty="0"/>
              <a:t>Springs Hospital</a:t>
            </a:r>
          </a:p>
          <a:p>
            <a:pPr>
              <a:spcBef>
                <a:spcPts val="600"/>
              </a:spcBef>
            </a:pPr>
            <a:r>
              <a:rPr lang="en-US" sz="1600" b="1" dirty="0" smtClean="0"/>
              <a:t>Pershing </a:t>
            </a:r>
            <a:r>
              <a:rPr lang="en-US" sz="1600" b="1" dirty="0"/>
              <a:t>Memorial </a:t>
            </a:r>
            <a:r>
              <a:rPr lang="en-US" sz="1600" b="1" dirty="0" smtClean="0"/>
              <a:t>Hospital</a:t>
            </a:r>
          </a:p>
          <a:p>
            <a:pPr>
              <a:spcBef>
                <a:spcPts val="600"/>
              </a:spcBef>
            </a:pPr>
            <a:r>
              <a:rPr lang="en-US" sz="1600" b="1" dirty="0"/>
              <a:t>Progress West Healthcare </a:t>
            </a:r>
            <a:r>
              <a:rPr lang="en-US" sz="1600" b="1" dirty="0" smtClean="0"/>
              <a:t>Center</a:t>
            </a:r>
          </a:p>
          <a:p>
            <a:pPr>
              <a:spcBef>
                <a:spcPts val="600"/>
              </a:spcBef>
            </a:pPr>
            <a:r>
              <a:rPr lang="en-US" sz="1600" b="1" dirty="0"/>
              <a:t>Missouri Delta Medical </a:t>
            </a:r>
            <a:r>
              <a:rPr lang="en-US" sz="1600" b="1" dirty="0" smtClean="0"/>
              <a:t>Center</a:t>
            </a:r>
          </a:p>
          <a:p>
            <a:pPr>
              <a:spcBef>
                <a:spcPts val="600"/>
              </a:spcBef>
            </a:pPr>
            <a:r>
              <a:rPr lang="en-US" sz="1600" b="1" dirty="0"/>
              <a:t>North Kansas City </a:t>
            </a:r>
            <a:r>
              <a:rPr lang="en-US" sz="1600" b="1" dirty="0" smtClean="0"/>
              <a:t>Hospital</a:t>
            </a:r>
          </a:p>
          <a:p>
            <a:pPr>
              <a:spcBef>
                <a:spcPts val="600"/>
              </a:spcBef>
            </a:pPr>
            <a:r>
              <a:rPr lang="en-US" sz="1600" b="1" dirty="0" smtClean="0"/>
              <a:t>Southeast Hospital</a:t>
            </a:r>
          </a:p>
          <a:p>
            <a:pPr>
              <a:spcBef>
                <a:spcPts val="600"/>
              </a:spcBef>
            </a:pPr>
            <a:r>
              <a:rPr lang="en-US" sz="1600" b="1" dirty="0"/>
              <a:t>St. Anthony’s Medical Center</a:t>
            </a:r>
          </a:p>
          <a:p>
            <a:endParaRPr lang="en-US" sz="28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7645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04800" y="2133600"/>
            <a:ext cx="8153400" cy="1752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Please stand if you presented at a state or national </a:t>
            </a:r>
            <a:r>
              <a:rPr lang="en-US" dirty="0" smtClean="0"/>
              <a:t>conference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81000" y="3733800"/>
            <a:ext cx="81534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 smtClean="0"/>
              <a:t>Poster, Panel or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780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1" y="685800"/>
            <a:ext cx="81459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Missouri HEN team would like to express their gratitude for your hard work and dedication to the project!  You have made quite a difference in patient safety and quality improvement throughout the state of Missouri!</a:t>
            </a:r>
            <a:endParaRPr lang="en-US" sz="2800" dirty="0"/>
          </a:p>
        </p:txBody>
      </p:sp>
      <p:pic>
        <p:nvPicPr>
          <p:cNvPr id="1026" name="Picture 2" descr="http://www.centerforpatientsafety.org/wp-content/uploads/2011/03/gschelp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5" t="5766" r="6349" b="11329"/>
          <a:stretch/>
        </p:blipFill>
        <p:spPr bwMode="auto">
          <a:xfrm>
            <a:off x="3163410" y="5053569"/>
            <a:ext cx="1155652" cy="1499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enterforpatientsafety.org/wp-content/uploads/2011/03/bmiller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" t="-964" r="-1" b="-260"/>
          <a:stretch/>
        </p:blipFill>
        <p:spPr bwMode="auto">
          <a:xfrm>
            <a:off x="1364942" y="5029196"/>
            <a:ext cx="1097280" cy="154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enterforpatientsafety.org/wp-content/uploads/2011/03/chafley.jpg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2" b="6196"/>
          <a:stretch/>
        </p:blipFill>
        <p:spPr bwMode="auto">
          <a:xfrm rot="21600000">
            <a:off x="4921187" y="5053569"/>
            <a:ext cx="1107552" cy="153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41" t="12733" r="32290" b="17848"/>
          <a:stretch/>
        </p:blipFill>
        <p:spPr bwMode="auto">
          <a:xfrm>
            <a:off x="7534183" y="3188265"/>
            <a:ext cx="1162390" cy="1499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63" t="14389" r="32006" b="19734"/>
          <a:stretch/>
        </p:blipFill>
        <p:spPr bwMode="auto">
          <a:xfrm>
            <a:off x="3963465" y="3219336"/>
            <a:ext cx="1133458" cy="1499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86" t="14588" r="28105" b="17436"/>
          <a:stretch/>
        </p:blipFill>
        <p:spPr bwMode="auto">
          <a:xfrm>
            <a:off x="5779658" y="3228213"/>
            <a:ext cx="1137452" cy="1499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9" descr="M:\MIS\Photos\Staff Photos\Current Staff Photos\DSC_1423.jp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30" t="6250" r="14878" b="31654"/>
          <a:stretch/>
        </p:blipFill>
        <p:spPr bwMode="auto">
          <a:xfrm rot="21600000">
            <a:off x="380998" y="3200399"/>
            <a:ext cx="1121557" cy="1499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37" t="13259" r="33526" b="21660"/>
          <a:stretch/>
        </p:blipFill>
        <p:spPr bwMode="auto">
          <a:xfrm>
            <a:off x="2209800" y="3218686"/>
            <a:ext cx="1119515" cy="146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5036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Missouri HEN Participants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AHA/HRET </a:t>
            </a:r>
            <a:r>
              <a:rPr lang="en-US" dirty="0"/>
              <a:t>Improvement Leader </a:t>
            </a:r>
            <a:r>
              <a:rPr lang="en-US" dirty="0" smtClean="0"/>
              <a:t>Fellowship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6002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Teresa Allred, </a:t>
            </a:r>
            <a:r>
              <a:rPr lang="en-US" sz="1600" dirty="0" smtClean="0"/>
              <a:t>Progress </a:t>
            </a:r>
            <a:r>
              <a:rPr lang="en-US" sz="1600" dirty="0"/>
              <a:t>West HealthCare Center</a:t>
            </a:r>
          </a:p>
          <a:p>
            <a:r>
              <a:rPr lang="en-US" sz="1600" b="1" dirty="0" smtClean="0"/>
              <a:t>Samantha </a:t>
            </a:r>
            <a:r>
              <a:rPr lang="en-US" sz="1600" b="1" dirty="0" err="1" smtClean="0"/>
              <a:t>Alu</a:t>
            </a:r>
            <a:r>
              <a:rPr lang="en-US" sz="1600" b="1" dirty="0" smtClean="0"/>
              <a:t>, </a:t>
            </a:r>
            <a:r>
              <a:rPr lang="en-US" sz="1600" dirty="0" smtClean="0"/>
              <a:t>Missouri </a:t>
            </a:r>
            <a:r>
              <a:rPr lang="en-US" sz="1600" dirty="0"/>
              <a:t>Baptist Sullivan Hospital</a:t>
            </a:r>
          </a:p>
          <a:p>
            <a:r>
              <a:rPr lang="en-US" sz="1600" b="1" dirty="0" smtClean="0"/>
              <a:t>Penny Andrews, </a:t>
            </a:r>
            <a:r>
              <a:rPr lang="en-US" sz="1600" dirty="0" smtClean="0"/>
              <a:t>Golden </a:t>
            </a:r>
            <a:r>
              <a:rPr lang="en-US" sz="1600" dirty="0"/>
              <a:t>Valley </a:t>
            </a:r>
            <a:r>
              <a:rPr lang="en-US" sz="1600" dirty="0" smtClean="0"/>
              <a:t>Memorial Healthcare</a:t>
            </a:r>
            <a:endParaRPr lang="en-US" sz="1600" dirty="0"/>
          </a:p>
          <a:p>
            <a:r>
              <a:rPr lang="en-US" sz="1600" b="1" dirty="0" smtClean="0"/>
              <a:t>Stephanie Ashworth,</a:t>
            </a:r>
            <a:r>
              <a:rPr lang="en-US" sz="1600" dirty="0" smtClean="0"/>
              <a:t> Golden </a:t>
            </a:r>
            <a:r>
              <a:rPr lang="en-US" sz="1600" dirty="0"/>
              <a:t>Valley Memorial Healthcare</a:t>
            </a:r>
          </a:p>
          <a:p>
            <a:r>
              <a:rPr lang="en-US" sz="1600" b="1" dirty="0" smtClean="0"/>
              <a:t>Cindy Bond, </a:t>
            </a:r>
            <a:r>
              <a:rPr lang="en-US" sz="1600" dirty="0" smtClean="0"/>
              <a:t>Southeast </a:t>
            </a:r>
            <a:r>
              <a:rPr lang="en-US" sz="1600" dirty="0"/>
              <a:t>Hospital</a:t>
            </a:r>
          </a:p>
          <a:p>
            <a:r>
              <a:rPr lang="en-US" sz="1600" b="1" dirty="0" smtClean="0"/>
              <a:t>Jeff Bowers</a:t>
            </a:r>
            <a:r>
              <a:rPr lang="en-US" sz="1600" b="1" dirty="0"/>
              <a:t>, </a:t>
            </a:r>
            <a:r>
              <a:rPr lang="en-US" sz="1600" dirty="0"/>
              <a:t>Cox </a:t>
            </a:r>
            <a:r>
              <a:rPr lang="en-US" sz="1600" dirty="0" smtClean="0"/>
              <a:t>North</a:t>
            </a:r>
          </a:p>
          <a:p>
            <a:r>
              <a:rPr lang="en-US" sz="1600" b="1" dirty="0" smtClean="0"/>
              <a:t>Sarah Bradshaw, </a:t>
            </a:r>
            <a:r>
              <a:rPr lang="en-US" sz="1600" dirty="0" smtClean="0"/>
              <a:t>Hannibal </a:t>
            </a:r>
            <a:r>
              <a:rPr lang="en-US" sz="1600" dirty="0"/>
              <a:t>Regional </a:t>
            </a:r>
            <a:r>
              <a:rPr lang="en-US" sz="1600" dirty="0" smtClean="0"/>
              <a:t>Hospital</a:t>
            </a:r>
            <a:endParaRPr lang="en-US" sz="1600" dirty="0"/>
          </a:p>
          <a:p>
            <a:r>
              <a:rPr lang="en-US" sz="1600" b="1" dirty="0" smtClean="0"/>
              <a:t>Amy </a:t>
            </a:r>
            <a:r>
              <a:rPr lang="en-US" sz="1600" b="1" dirty="0" err="1" smtClean="0"/>
              <a:t>Buckaloo</a:t>
            </a:r>
            <a:r>
              <a:rPr lang="en-US" sz="1600" b="1" dirty="0" smtClean="0"/>
              <a:t>, </a:t>
            </a:r>
            <a:r>
              <a:rPr lang="en-US" sz="1600" dirty="0" smtClean="0"/>
              <a:t>Barnes-Jewish </a:t>
            </a:r>
            <a:r>
              <a:rPr lang="en-US" sz="1600" dirty="0"/>
              <a:t>St. Peters Hospital</a:t>
            </a:r>
          </a:p>
          <a:p>
            <a:r>
              <a:rPr lang="en-US" sz="1600" b="1" dirty="0" smtClean="0"/>
              <a:t>Gary Carter, </a:t>
            </a:r>
            <a:r>
              <a:rPr lang="en-US" sz="1600" dirty="0" smtClean="0"/>
              <a:t>North </a:t>
            </a:r>
            <a:r>
              <a:rPr lang="en-US" sz="1600" dirty="0"/>
              <a:t>Kansas City Hospital</a:t>
            </a:r>
          </a:p>
          <a:p>
            <a:r>
              <a:rPr lang="en-US" sz="1600" b="1" dirty="0" smtClean="0"/>
              <a:t>Bonnie Clark, </a:t>
            </a:r>
            <a:r>
              <a:rPr lang="en-US" sz="1600" dirty="0" smtClean="0"/>
              <a:t>Freeman </a:t>
            </a:r>
            <a:r>
              <a:rPr lang="en-US" sz="1600" dirty="0"/>
              <a:t>Health System</a:t>
            </a:r>
          </a:p>
          <a:p>
            <a:r>
              <a:rPr lang="en-US" sz="1600" b="1" dirty="0" smtClean="0"/>
              <a:t>Karen Clover, </a:t>
            </a:r>
            <a:r>
              <a:rPr lang="en-US" sz="1600" dirty="0" smtClean="0"/>
              <a:t>Phelps </a:t>
            </a:r>
            <a:r>
              <a:rPr lang="en-US" sz="1600" dirty="0"/>
              <a:t>County Regional Medical </a:t>
            </a:r>
            <a:r>
              <a:rPr lang="en-US" sz="1600" dirty="0" smtClean="0"/>
              <a:t>Center</a:t>
            </a:r>
            <a:endParaRPr lang="en-US" sz="1600" dirty="0"/>
          </a:p>
          <a:p>
            <a:r>
              <a:rPr lang="en-US" sz="1600" b="1" dirty="0" smtClean="0"/>
              <a:t>Michelle Crumby, </a:t>
            </a:r>
            <a:r>
              <a:rPr lang="en-US" sz="1600" dirty="0" smtClean="0"/>
              <a:t>Boone </a:t>
            </a:r>
            <a:r>
              <a:rPr lang="en-US" sz="1600" dirty="0"/>
              <a:t>Hospital Center</a:t>
            </a:r>
          </a:p>
          <a:p>
            <a:r>
              <a:rPr lang="en-US" sz="1600" b="1" dirty="0" smtClean="0"/>
              <a:t>Norma Curry, </a:t>
            </a:r>
            <a:r>
              <a:rPr lang="en-US" sz="1600" dirty="0" smtClean="0"/>
              <a:t>Cox </a:t>
            </a:r>
            <a:r>
              <a:rPr lang="en-US" sz="1600" dirty="0"/>
              <a:t>South</a:t>
            </a:r>
          </a:p>
          <a:p>
            <a:r>
              <a:rPr lang="en-US" sz="1600" b="1" dirty="0" smtClean="0"/>
              <a:t>Rhonda Donnelly, </a:t>
            </a:r>
            <a:r>
              <a:rPr lang="en-US" sz="1600" dirty="0" err="1" smtClean="0"/>
              <a:t>CoxHealth</a:t>
            </a:r>
            <a:endParaRPr lang="en-US" sz="1600" dirty="0"/>
          </a:p>
          <a:p>
            <a:r>
              <a:rPr lang="en-US" sz="1600" b="1" dirty="0" smtClean="0"/>
              <a:t>Cheryl Eady, </a:t>
            </a:r>
            <a:r>
              <a:rPr lang="en-US" sz="1600" dirty="0" smtClean="0"/>
              <a:t>Boone </a:t>
            </a:r>
            <a:r>
              <a:rPr lang="en-US" sz="1600" dirty="0"/>
              <a:t>Hospital Center</a:t>
            </a:r>
          </a:p>
          <a:p>
            <a:r>
              <a:rPr lang="en-US" sz="1600" b="1" dirty="0" smtClean="0"/>
              <a:t>Gina </a:t>
            </a:r>
            <a:r>
              <a:rPr lang="en-US" sz="1600" b="1" dirty="0" err="1" smtClean="0"/>
              <a:t>Ellerbee</a:t>
            </a:r>
            <a:r>
              <a:rPr lang="en-US" sz="1600" b="1" dirty="0" smtClean="0"/>
              <a:t>, </a:t>
            </a:r>
            <a:r>
              <a:rPr lang="en-US" sz="1600" dirty="0" err="1" smtClean="0"/>
              <a:t>CoxHealth</a:t>
            </a:r>
            <a:endParaRPr lang="en-US" sz="1600" dirty="0"/>
          </a:p>
          <a:p>
            <a:r>
              <a:rPr lang="en-US" sz="1600" b="1" dirty="0" smtClean="0"/>
              <a:t>Gina </a:t>
            </a:r>
            <a:r>
              <a:rPr lang="en-US" sz="1600" b="1" dirty="0" err="1" smtClean="0"/>
              <a:t>Glisson</a:t>
            </a:r>
            <a:r>
              <a:rPr lang="en-US" sz="1600" b="1" dirty="0" smtClean="0"/>
              <a:t>, </a:t>
            </a:r>
            <a:r>
              <a:rPr lang="en-US" sz="1600" dirty="0" smtClean="0"/>
              <a:t>Fitzgibbon </a:t>
            </a:r>
            <a:r>
              <a:rPr lang="en-US" sz="1600" dirty="0"/>
              <a:t>Hospital</a:t>
            </a:r>
          </a:p>
          <a:p>
            <a:r>
              <a:rPr lang="en-US" sz="1600" b="1" dirty="0" err="1" smtClean="0"/>
              <a:t>Valorie</a:t>
            </a:r>
            <a:r>
              <a:rPr lang="en-US" sz="1600" b="1" dirty="0" smtClean="0"/>
              <a:t> Graham, </a:t>
            </a:r>
            <a:r>
              <a:rPr lang="en-US" sz="1600" dirty="0" smtClean="0"/>
              <a:t>Freeman </a:t>
            </a:r>
            <a:r>
              <a:rPr lang="en-US" sz="1600" dirty="0"/>
              <a:t>Health </a:t>
            </a:r>
            <a:r>
              <a:rPr lang="en-US" sz="1600" dirty="0" smtClean="0"/>
              <a:t>System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9669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533400"/>
            <a:ext cx="827063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AHA/HRET Improvement Leader Fellowship </a:t>
            </a:r>
            <a:r>
              <a:rPr lang="en-US" sz="2000" dirty="0" smtClean="0"/>
              <a:t>(continued)</a:t>
            </a:r>
            <a:endParaRPr lang="en-US" sz="2000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6002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Debbie </a:t>
            </a:r>
            <a:r>
              <a:rPr lang="en-US" sz="1600" b="1" dirty="0" err="1"/>
              <a:t>Halinar</a:t>
            </a:r>
            <a:r>
              <a:rPr lang="en-US" sz="1600" b="1" dirty="0"/>
              <a:t>, </a:t>
            </a:r>
            <a:r>
              <a:rPr lang="en-US" sz="1600" dirty="0"/>
              <a:t>Phelps County Regional Medical Center</a:t>
            </a:r>
          </a:p>
          <a:p>
            <a:r>
              <a:rPr lang="en-US" sz="1600" b="1" dirty="0"/>
              <a:t>Judy Hayek, </a:t>
            </a:r>
            <a:r>
              <a:rPr lang="en-US" sz="1600" dirty="0"/>
              <a:t>Freeman Health System</a:t>
            </a:r>
          </a:p>
          <a:p>
            <a:r>
              <a:rPr lang="en-US" sz="1600" b="1" dirty="0" err="1"/>
              <a:t>DeAnna</a:t>
            </a:r>
            <a:r>
              <a:rPr lang="en-US" sz="1600" b="1" dirty="0"/>
              <a:t> Hedger, </a:t>
            </a:r>
            <a:r>
              <a:rPr lang="en-US" sz="1600" dirty="0"/>
              <a:t>Citizens Memorial Hospital</a:t>
            </a:r>
          </a:p>
          <a:p>
            <a:r>
              <a:rPr lang="en-US" sz="1600" b="1" dirty="0" err="1"/>
              <a:t>JaEllen</a:t>
            </a:r>
            <a:r>
              <a:rPr lang="en-US" sz="1600" b="1" dirty="0"/>
              <a:t> Hickman, </a:t>
            </a:r>
            <a:r>
              <a:rPr lang="en-US" sz="1600" dirty="0"/>
              <a:t>Bothwell Regional Health Center</a:t>
            </a:r>
          </a:p>
          <a:p>
            <a:r>
              <a:rPr lang="en-US" sz="1600" b="1" dirty="0"/>
              <a:t>Michelle </a:t>
            </a:r>
            <a:r>
              <a:rPr lang="en-US" sz="1600" b="1" dirty="0" err="1"/>
              <a:t>Hilburn</a:t>
            </a:r>
            <a:r>
              <a:rPr lang="en-US" sz="1600" b="1" dirty="0"/>
              <a:t>, </a:t>
            </a:r>
            <a:r>
              <a:rPr lang="en-US" sz="1600" dirty="0"/>
              <a:t>Mercy Hospital Jefferson</a:t>
            </a:r>
          </a:p>
          <a:p>
            <a:r>
              <a:rPr lang="en-US" sz="1600" b="1" dirty="0" smtClean="0"/>
              <a:t>Diane Hopkins-Broyles, </a:t>
            </a:r>
            <a:r>
              <a:rPr lang="en-US" sz="1600" dirty="0" smtClean="0"/>
              <a:t>CoxHealth</a:t>
            </a:r>
          </a:p>
          <a:p>
            <a:r>
              <a:rPr lang="en-US" sz="1600" b="1" dirty="0" smtClean="0"/>
              <a:t>Raya </a:t>
            </a:r>
            <a:r>
              <a:rPr lang="en-US" sz="1600" b="1" dirty="0" err="1" smtClean="0"/>
              <a:t>Khoury</a:t>
            </a:r>
            <a:r>
              <a:rPr lang="en-US" sz="1600" b="1" dirty="0" smtClean="0"/>
              <a:t>, </a:t>
            </a:r>
            <a:r>
              <a:rPr lang="en-US" sz="1600" dirty="0" smtClean="0"/>
              <a:t>BJC HealthCare</a:t>
            </a:r>
          </a:p>
          <a:p>
            <a:r>
              <a:rPr lang="en-US" sz="1600" b="1" dirty="0" smtClean="0"/>
              <a:t>Teri Koch, </a:t>
            </a:r>
            <a:r>
              <a:rPr lang="en-US" sz="1600" dirty="0" smtClean="0"/>
              <a:t>Landmark Hospital of Joplin</a:t>
            </a:r>
          </a:p>
          <a:p>
            <a:r>
              <a:rPr lang="en-US" sz="1600" b="1" dirty="0" smtClean="0"/>
              <a:t>Jennifer </a:t>
            </a:r>
            <a:r>
              <a:rPr lang="en-US" sz="1600" b="1" dirty="0" err="1" smtClean="0"/>
              <a:t>Koepke</a:t>
            </a:r>
            <a:r>
              <a:rPr lang="en-US" sz="1600" b="1" dirty="0" smtClean="0"/>
              <a:t>, </a:t>
            </a:r>
            <a:r>
              <a:rPr lang="en-US" sz="1600" dirty="0" smtClean="0"/>
              <a:t>Western Missouri Medical Center </a:t>
            </a:r>
          </a:p>
          <a:p>
            <a:r>
              <a:rPr lang="en-US" sz="1600" b="1" dirty="0" smtClean="0"/>
              <a:t>Mary </a:t>
            </a:r>
            <a:r>
              <a:rPr lang="en-US" sz="1600" b="1" dirty="0" err="1" smtClean="0"/>
              <a:t>Koppler</a:t>
            </a:r>
            <a:r>
              <a:rPr lang="en-US" sz="1600" b="1" dirty="0" smtClean="0"/>
              <a:t>, </a:t>
            </a:r>
            <a:r>
              <a:rPr lang="en-US" sz="1600" dirty="0" smtClean="0"/>
              <a:t>Cox South</a:t>
            </a:r>
          </a:p>
          <a:p>
            <a:r>
              <a:rPr lang="en-US" sz="1600" b="1" dirty="0" smtClean="0"/>
              <a:t>Joy </a:t>
            </a:r>
            <a:r>
              <a:rPr lang="en-US" sz="1600" b="1" dirty="0" err="1" smtClean="0"/>
              <a:t>Lairmore</a:t>
            </a:r>
            <a:r>
              <a:rPr lang="en-US" sz="1600" b="1" dirty="0" smtClean="0"/>
              <a:t>, </a:t>
            </a:r>
            <a:r>
              <a:rPr lang="en-US" sz="1600" dirty="0" err="1" smtClean="0"/>
              <a:t>Ranken</a:t>
            </a:r>
            <a:r>
              <a:rPr lang="en-US" sz="1600" dirty="0" smtClean="0"/>
              <a:t> Jordan -- A Pediatric Specialty Hospital</a:t>
            </a:r>
          </a:p>
          <a:p>
            <a:r>
              <a:rPr lang="en-US" sz="1600" b="1" dirty="0" smtClean="0"/>
              <a:t>David Manning, </a:t>
            </a:r>
            <a:r>
              <a:rPr lang="en-US" sz="1600" dirty="0" smtClean="0"/>
              <a:t>Freeman Health System</a:t>
            </a:r>
          </a:p>
          <a:p>
            <a:r>
              <a:rPr lang="en-US" sz="1600" b="1" dirty="0" smtClean="0"/>
              <a:t>Diane </a:t>
            </a:r>
            <a:r>
              <a:rPr lang="en-US" sz="1600" b="1" dirty="0" err="1" smtClean="0"/>
              <a:t>McClaskey</a:t>
            </a:r>
            <a:r>
              <a:rPr lang="en-US" sz="1600" b="1" dirty="0" smtClean="0"/>
              <a:t>, </a:t>
            </a:r>
            <a:r>
              <a:rPr lang="en-US" sz="1600" dirty="0" smtClean="0"/>
              <a:t>Cox South</a:t>
            </a:r>
          </a:p>
          <a:p>
            <a:r>
              <a:rPr lang="en-US" sz="1600" b="1" dirty="0" err="1" smtClean="0"/>
              <a:t>Linde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Merrow</a:t>
            </a:r>
            <a:r>
              <a:rPr lang="en-US" sz="1600" b="1" dirty="0" smtClean="0"/>
              <a:t>, </a:t>
            </a:r>
            <a:r>
              <a:rPr lang="en-US" sz="1600" dirty="0" smtClean="0"/>
              <a:t>Phelps County Regional Medical Center</a:t>
            </a:r>
          </a:p>
          <a:p>
            <a:r>
              <a:rPr lang="en-US" sz="1600" b="1" dirty="0" smtClean="0"/>
              <a:t>Stephen </a:t>
            </a:r>
            <a:r>
              <a:rPr lang="en-US" sz="1600" b="1" dirty="0" err="1" smtClean="0"/>
              <a:t>Njenga</a:t>
            </a:r>
            <a:r>
              <a:rPr lang="en-US" sz="1600" b="1" dirty="0" smtClean="0"/>
              <a:t>, </a:t>
            </a:r>
            <a:r>
              <a:rPr lang="en-US" sz="1600" dirty="0" smtClean="0"/>
              <a:t>Cox Monett</a:t>
            </a:r>
          </a:p>
          <a:p>
            <a:r>
              <a:rPr lang="en-US" sz="1600" b="1" dirty="0" smtClean="0"/>
              <a:t>Julie Noah, </a:t>
            </a:r>
            <a:r>
              <a:rPr lang="en-US" sz="1600" dirty="0" smtClean="0"/>
              <a:t>Samaritan Hospital</a:t>
            </a:r>
          </a:p>
          <a:p>
            <a:r>
              <a:rPr lang="en-US" sz="1600" b="1" dirty="0" smtClean="0"/>
              <a:t>Nancy </a:t>
            </a:r>
            <a:r>
              <a:rPr lang="en-US" sz="1600" b="1" dirty="0" err="1" smtClean="0"/>
              <a:t>Noedel</a:t>
            </a:r>
            <a:r>
              <a:rPr lang="en-US" sz="1600" b="1" dirty="0" smtClean="0"/>
              <a:t>, </a:t>
            </a:r>
            <a:r>
              <a:rPr lang="en-US" sz="1600" dirty="0" smtClean="0"/>
              <a:t>Saint Louis University Hospital</a:t>
            </a:r>
          </a:p>
          <a:p>
            <a:r>
              <a:rPr lang="en-US" sz="1600" b="1" dirty="0" smtClean="0"/>
              <a:t>Eden Ogden, </a:t>
            </a:r>
            <a:r>
              <a:rPr lang="en-US" sz="1600" dirty="0" smtClean="0"/>
              <a:t>Barton County Memorial Hospital</a:t>
            </a:r>
          </a:p>
        </p:txBody>
      </p:sp>
    </p:spTree>
    <p:extLst>
      <p:ext uri="{BB962C8B-B14F-4D97-AF65-F5344CB8AC3E}">
        <p14:creationId xmlns:p14="http://schemas.microsoft.com/office/powerpoint/2010/main" val="3360858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533400"/>
            <a:ext cx="8229599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AHA/HRET Improvement Leader Fellowship </a:t>
            </a:r>
            <a:r>
              <a:rPr lang="en-US" sz="2000" dirty="0" smtClean="0"/>
              <a:t>(continued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601074"/>
            <a:ext cx="83058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Jack Pennington, </a:t>
            </a:r>
            <a:r>
              <a:rPr lang="en-US" sz="1600" dirty="0"/>
              <a:t>Pemiscot Memorial Health Systems</a:t>
            </a:r>
          </a:p>
          <a:p>
            <a:r>
              <a:rPr lang="en-US" sz="1600" b="1" dirty="0"/>
              <a:t>Jennifer </a:t>
            </a:r>
            <a:r>
              <a:rPr lang="en-US" sz="1600" b="1" dirty="0" err="1"/>
              <a:t>Rehmer</a:t>
            </a:r>
            <a:r>
              <a:rPr lang="en-US" sz="1600" b="1" dirty="0"/>
              <a:t>, </a:t>
            </a:r>
            <a:r>
              <a:rPr lang="en-US" sz="1600" dirty="0"/>
              <a:t>Bothwell Regional Health Center</a:t>
            </a:r>
          </a:p>
          <a:p>
            <a:r>
              <a:rPr lang="en-US" sz="1600" b="1" dirty="0"/>
              <a:t>Brenda Reith, </a:t>
            </a:r>
            <a:r>
              <a:rPr lang="en-US" sz="1600" dirty="0"/>
              <a:t>CoxHealth</a:t>
            </a:r>
          </a:p>
          <a:p>
            <a:r>
              <a:rPr lang="en-US" sz="1600" b="1" dirty="0"/>
              <a:t>Erin Reynolds, </a:t>
            </a:r>
            <a:r>
              <a:rPr lang="en-US" sz="1600" dirty="0"/>
              <a:t>Fulton State Hospital</a:t>
            </a:r>
          </a:p>
          <a:p>
            <a:r>
              <a:rPr lang="en-US" sz="1600" b="1" dirty="0"/>
              <a:t>Teri Reynolds, </a:t>
            </a:r>
            <a:r>
              <a:rPr lang="en-US" sz="1600" dirty="0"/>
              <a:t>Saint Francis Medical Center</a:t>
            </a:r>
          </a:p>
          <a:p>
            <a:r>
              <a:rPr lang="en-US" sz="1600" b="1" dirty="0"/>
              <a:t>Shari Riley, </a:t>
            </a:r>
            <a:r>
              <a:rPr lang="en-US" sz="1600" dirty="0"/>
              <a:t>Ranken Jordan - A Pediatric Specialty Hospital</a:t>
            </a:r>
          </a:p>
          <a:p>
            <a:r>
              <a:rPr lang="en-US" sz="1600" b="1" dirty="0"/>
              <a:t>Celia </a:t>
            </a:r>
            <a:r>
              <a:rPr lang="en-US" sz="1600" b="1" dirty="0" err="1"/>
              <a:t>Roasch</a:t>
            </a:r>
            <a:r>
              <a:rPr lang="en-US" sz="1600" b="1" dirty="0"/>
              <a:t>, </a:t>
            </a:r>
            <a:r>
              <a:rPr lang="en-US" sz="1600" dirty="0"/>
              <a:t>Bothwell Regional Health Center</a:t>
            </a:r>
          </a:p>
          <a:p>
            <a:r>
              <a:rPr lang="en-US" sz="1600" b="1" dirty="0"/>
              <a:t>Elizabeth Rucker, </a:t>
            </a:r>
            <a:r>
              <a:rPr lang="en-US" sz="1600" dirty="0"/>
              <a:t>CoxHealth</a:t>
            </a:r>
          </a:p>
          <a:p>
            <a:r>
              <a:rPr lang="en-US" sz="1600" b="1" dirty="0" smtClean="0"/>
              <a:t>Susan </a:t>
            </a:r>
            <a:r>
              <a:rPr lang="en-US" sz="1600" b="1" dirty="0" err="1" smtClean="0"/>
              <a:t>Scovill</a:t>
            </a:r>
            <a:r>
              <a:rPr lang="en-US" sz="1600" b="1" dirty="0" smtClean="0"/>
              <a:t>, </a:t>
            </a:r>
            <a:r>
              <a:rPr lang="en-US" sz="1600" dirty="0" smtClean="0"/>
              <a:t>Capital </a:t>
            </a:r>
            <a:r>
              <a:rPr lang="en-US" sz="1600" dirty="0"/>
              <a:t>Region </a:t>
            </a:r>
            <a:r>
              <a:rPr lang="en-US" sz="1600" dirty="0" smtClean="0"/>
              <a:t>Medical </a:t>
            </a:r>
            <a:r>
              <a:rPr lang="en-US" sz="1600" dirty="0"/>
              <a:t>Center</a:t>
            </a:r>
          </a:p>
          <a:p>
            <a:r>
              <a:rPr lang="en-US" sz="1600" b="1" dirty="0" smtClean="0"/>
              <a:t>Tara Sheets, </a:t>
            </a:r>
            <a:r>
              <a:rPr lang="en-US" sz="1600" dirty="0" smtClean="0"/>
              <a:t>Fulton </a:t>
            </a:r>
            <a:r>
              <a:rPr lang="en-US" sz="1600" dirty="0"/>
              <a:t>State Hospital</a:t>
            </a:r>
          </a:p>
          <a:p>
            <a:r>
              <a:rPr lang="en-US" sz="1600" b="1" dirty="0" smtClean="0"/>
              <a:t>Kristen </a:t>
            </a:r>
            <a:r>
              <a:rPr lang="en-US" sz="1600" b="1" dirty="0" err="1" smtClean="0"/>
              <a:t>Siebels</a:t>
            </a:r>
            <a:r>
              <a:rPr lang="en-US" sz="1600" b="1" dirty="0" smtClean="0"/>
              <a:t>, </a:t>
            </a:r>
            <a:r>
              <a:rPr lang="en-US" sz="1600" dirty="0" smtClean="0"/>
              <a:t>BJC </a:t>
            </a:r>
            <a:r>
              <a:rPr lang="en-US" sz="1600" dirty="0"/>
              <a:t>HealthCare</a:t>
            </a:r>
          </a:p>
          <a:p>
            <a:r>
              <a:rPr lang="en-US" sz="1600" b="1" dirty="0" err="1" smtClean="0"/>
              <a:t>Cherilyn</a:t>
            </a:r>
            <a:r>
              <a:rPr lang="en-US" sz="1600" b="1" dirty="0" smtClean="0"/>
              <a:t> Sisson, </a:t>
            </a:r>
            <a:r>
              <a:rPr lang="en-US" sz="1600" dirty="0" smtClean="0"/>
              <a:t>Lake </a:t>
            </a:r>
            <a:r>
              <a:rPr lang="en-US" sz="1600" dirty="0"/>
              <a:t>Regional Health System</a:t>
            </a:r>
          </a:p>
          <a:p>
            <a:r>
              <a:rPr lang="en-US" sz="1600" b="1" dirty="0" smtClean="0"/>
              <a:t>Judy Springer, </a:t>
            </a:r>
            <a:r>
              <a:rPr lang="en-US" sz="1600" dirty="0" smtClean="0"/>
              <a:t>North </a:t>
            </a:r>
            <a:r>
              <a:rPr lang="en-US" sz="1600" dirty="0"/>
              <a:t>Kansas City Hospital</a:t>
            </a:r>
          </a:p>
          <a:p>
            <a:r>
              <a:rPr lang="en-US" sz="1600" b="1" dirty="0" smtClean="0"/>
              <a:t>Kathy </a:t>
            </a:r>
            <a:r>
              <a:rPr lang="en-US" sz="1600" b="1" dirty="0" err="1" smtClean="0"/>
              <a:t>Stemler</a:t>
            </a:r>
            <a:r>
              <a:rPr lang="en-US" sz="1600" b="1" dirty="0" smtClean="0"/>
              <a:t>, </a:t>
            </a:r>
            <a:r>
              <a:rPr lang="en-US" sz="1600" dirty="0" smtClean="0"/>
              <a:t>St</a:t>
            </a:r>
            <a:r>
              <a:rPr lang="en-US" sz="1600" dirty="0"/>
              <a:t>. Anthony's Medical Center</a:t>
            </a:r>
          </a:p>
          <a:p>
            <a:r>
              <a:rPr lang="en-US" sz="1600" b="1" dirty="0" err="1" smtClean="0"/>
              <a:t>Regenia</a:t>
            </a:r>
            <a:r>
              <a:rPr lang="en-US" sz="1600" b="1" dirty="0" smtClean="0"/>
              <a:t> Stull, </a:t>
            </a:r>
            <a:r>
              <a:rPr lang="en-US" sz="1600" dirty="0" smtClean="0"/>
              <a:t>Phelps </a:t>
            </a:r>
            <a:r>
              <a:rPr lang="en-US" sz="1600" dirty="0"/>
              <a:t>County Regional Medical </a:t>
            </a:r>
            <a:r>
              <a:rPr lang="en-US" sz="1600" dirty="0" smtClean="0"/>
              <a:t>Center </a:t>
            </a:r>
            <a:endParaRPr lang="en-US" sz="1600" dirty="0"/>
          </a:p>
          <a:p>
            <a:r>
              <a:rPr lang="en-US" sz="1600" b="1" dirty="0" smtClean="0"/>
              <a:t>Missy Sutton, </a:t>
            </a:r>
            <a:r>
              <a:rPr lang="en-US" sz="1600" dirty="0" smtClean="0"/>
              <a:t>Ste</a:t>
            </a:r>
            <a:r>
              <a:rPr lang="en-US" sz="1600" dirty="0"/>
              <a:t>. Genevieve County</a:t>
            </a:r>
          </a:p>
          <a:p>
            <a:r>
              <a:rPr lang="en-US" sz="1600" b="1" dirty="0" smtClean="0"/>
              <a:t>Leslie Sutton, </a:t>
            </a:r>
            <a:r>
              <a:rPr lang="en-US" sz="1600" dirty="0" smtClean="0"/>
              <a:t>Landmark Hospital of Columbia</a:t>
            </a:r>
            <a:endParaRPr lang="en-US" sz="1600" dirty="0"/>
          </a:p>
          <a:p>
            <a:r>
              <a:rPr lang="en-US" sz="1600" b="1" dirty="0" smtClean="0"/>
              <a:t>Lindsay Taylor, </a:t>
            </a:r>
            <a:r>
              <a:rPr lang="en-US" sz="1600" dirty="0" smtClean="0"/>
              <a:t>Lafayette </a:t>
            </a:r>
            <a:r>
              <a:rPr lang="en-US" sz="1600" dirty="0"/>
              <a:t>Regional Health Center</a:t>
            </a:r>
          </a:p>
          <a:p>
            <a:r>
              <a:rPr lang="en-US" sz="1600" b="1" dirty="0" smtClean="0"/>
              <a:t>Annette </a:t>
            </a:r>
            <a:r>
              <a:rPr lang="en-US" sz="1600" b="1" dirty="0" err="1" smtClean="0"/>
              <a:t>Viox</a:t>
            </a:r>
            <a:r>
              <a:rPr lang="en-US" sz="1600" b="1" dirty="0" smtClean="0"/>
              <a:t>, </a:t>
            </a:r>
            <a:r>
              <a:rPr lang="en-US" sz="1600" dirty="0" smtClean="0"/>
              <a:t>Mercy </a:t>
            </a:r>
            <a:r>
              <a:rPr lang="en-US" sz="1600" dirty="0"/>
              <a:t>Hospital </a:t>
            </a:r>
            <a:r>
              <a:rPr lang="en-US" sz="1600" dirty="0" smtClean="0"/>
              <a:t>Jefferson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26994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533400"/>
            <a:ext cx="8229599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AHA/HRET Improvement Leader Fellowship </a:t>
            </a:r>
            <a:r>
              <a:rPr lang="en-US" sz="2000" dirty="0" smtClean="0"/>
              <a:t>(continued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611026"/>
            <a:ext cx="81670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Tricia Wagner, </a:t>
            </a:r>
            <a:r>
              <a:rPr lang="en-US" sz="1600" dirty="0"/>
              <a:t>CoxHealth</a:t>
            </a:r>
          </a:p>
          <a:p>
            <a:r>
              <a:rPr lang="en-US" sz="1600" b="1" dirty="0" smtClean="0"/>
              <a:t>Donna </a:t>
            </a:r>
            <a:r>
              <a:rPr lang="en-US" sz="1600" b="1" dirty="0" smtClean="0"/>
              <a:t>Walter, </a:t>
            </a:r>
            <a:r>
              <a:rPr lang="en-US" sz="1600" dirty="0" smtClean="0"/>
              <a:t>Northwest </a:t>
            </a:r>
            <a:r>
              <a:rPr lang="en-US" sz="1600" dirty="0"/>
              <a:t>Medical Center</a:t>
            </a:r>
          </a:p>
          <a:p>
            <a:r>
              <a:rPr lang="en-US" sz="1600" b="1" dirty="0" smtClean="0"/>
              <a:t>Julie </a:t>
            </a:r>
            <a:r>
              <a:rPr lang="en-US" sz="1600" b="1" dirty="0" err="1" smtClean="0"/>
              <a:t>Wanager</a:t>
            </a:r>
            <a:r>
              <a:rPr lang="en-US" sz="1600" b="1" dirty="0"/>
              <a:t>, </a:t>
            </a:r>
            <a:r>
              <a:rPr lang="en-US" sz="1600" dirty="0">
                <a:cs typeface="Times New Roman" panose="02020603050405020304" pitchFamily="18" charset="0"/>
              </a:rPr>
              <a:t>Washington County Memorial</a:t>
            </a:r>
          </a:p>
          <a:p>
            <a:r>
              <a:rPr lang="en-US" sz="1600" b="1" dirty="0" smtClean="0"/>
              <a:t>Holly Watkins, </a:t>
            </a:r>
            <a:r>
              <a:rPr lang="en-US" sz="1600" dirty="0" smtClean="0"/>
              <a:t>Cass </a:t>
            </a:r>
            <a:r>
              <a:rPr lang="en-US" sz="1600" dirty="0"/>
              <a:t>Regional Medical Center</a:t>
            </a:r>
          </a:p>
          <a:p>
            <a:r>
              <a:rPr lang="en-US" sz="1600" b="1" dirty="0" smtClean="0"/>
              <a:t>Becky Watts, </a:t>
            </a:r>
            <a:r>
              <a:rPr lang="en-US" sz="1600" dirty="0" err="1" smtClean="0"/>
              <a:t>CoxHealth</a:t>
            </a:r>
            <a:endParaRPr lang="en-US" sz="1600" dirty="0"/>
          </a:p>
          <a:p>
            <a:r>
              <a:rPr lang="en-US" sz="1600" b="1" dirty="0" smtClean="0"/>
              <a:t>Lisa Willis, </a:t>
            </a:r>
            <a:r>
              <a:rPr lang="en-US" sz="1600" dirty="0" err="1" smtClean="0"/>
              <a:t>CoxHealth</a:t>
            </a:r>
            <a:endParaRPr lang="en-US" sz="1600" dirty="0"/>
          </a:p>
          <a:p>
            <a:r>
              <a:rPr lang="en-US" sz="1600" b="1" dirty="0" smtClean="0"/>
              <a:t>Keith Willis, </a:t>
            </a:r>
            <a:r>
              <a:rPr lang="en-US" sz="1600" dirty="0" smtClean="0"/>
              <a:t>St</a:t>
            </a:r>
            <a:r>
              <a:rPr lang="en-US" sz="1600" dirty="0"/>
              <a:t>. Anthony's Medical Center</a:t>
            </a:r>
          </a:p>
          <a:p>
            <a:r>
              <a:rPr lang="en-US" sz="1600" b="1" dirty="0" smtClean="0"/>
              <a:t>Tonya Wooden, </a:t>
            </a:r>
            <a:r>
              <a:rPr lang="en-US" sz="1600" dirty="0" smtClean="0"/>
              <a:t>Southeast </a:t>
            </a:r>
            <a:r>
              <a:rPr lang="en-US" sz="1600" dirty="0"/>
              <a:t>Hospital</a:t>
            </a:r>
          </a:p>
          <a:p>
            <a:r>
              <a:rPr lang="en-US" sz="1600" b="1" dirty="0" smtClean="0"/>
              <a:t>Lynne </a:t>
            </a:r>
            <a:r>
              <a:rPr lang="en-US" sz="1600" b="1" dirty="0" err="1" smtClean="0"/>
              <a:t>Yaggy</a:t>
            </a:r>
            <a:r>
              <a:rPr lang="en-US" sz="1600" b="1" dirty="0"/>
              <a:t>, </a:t>
            </a:r>
            <a:r>
              <a:rPr lang="en-US" sz="1600" dirty="0"/>
              <a:t>Cox Medical Center Branson</a:t>
            </a:r>
          </a:p>
          <a:p>
            <a:r>
              <a:rPr lang="en-US" sz="1600" b="1" dirty="0" smtClean="0"/>
              <a:t>Rebecca </a:t>
            </a:r>
            <a:r>
              <a:rPr lang="en-US" sz="1600" b="1" dirty="0" err="1" smtClean="0"/>
              <a:t>Zickler</a:t>
            </a:r>
            <a:r>
              <a:rPr lang="en-US" sz="1600" b="1" dirty="0" smtClean="0"/>
              <a:t>, </a:t>
            </a:r>
            <a:r>
              <a:rPr lang="en-US" sz="1600" dirty="0" smtClean="0"/>
              <a:t>St</a:t>
            </a:r>
            <a:r>
              <a:rPr lang="en-US" sz="1600" dirty="0"/>
              <a:t>. Anthony's Medical Center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51339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Missouri HEN Participants</a:t>
            </a:r>
          </a:p>
          <a:p>
            <a:pPr marL="0" indent="0">
              <a:buNone/>
            </a:pPr>
            <a:r>
              <a:rPr lang="en-US" dirty="0" smtClean="0"/>
              <a:t>AHA/HRET </a:t>
            </a:r>
            <a:r>
              <a:rPr lang="en-US" dirty="0"/>
              <a:t>Improvement Leader </a:t>
            </a:r>
            <a:r>
              <a:rPr lang="en-US" dirty="0" smtClean="0"/>
              <a:t>Collaborative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941" y="1600200"/>
            <a:ext cx="8021714" cy="427809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Teresa Allred, </a:t>
            </a:r>
            <a:r>
              <a:rPr lang="en-US" sz="1600" dirty="0">
                <a:cs typeface="Times New Roman" panose="02020603050405020304" pitchFamily="18" charset="0"/>
              </a:rPr>
              <a:t>Progress West Hospital</a:t>
            </a:r>
          </a:p>
          <a:p>
            <a:pPr>
              <a:tabLst>
                <a:tab pos="1598613" algn="l"/>
              </a:tabLst>
            </a:pPr>
            <a:r>
              <a:rPr lang="en-US" sz="1600" b="1" dirty="0" smtClean="0">
                <a:cs typeface="Times New Roman" panose="02020603050405020304" pitchFamily="18" charset="0"/>
              </a:rPr>
              <a:t>Penny </a:t>
            </a:r>
            <a:r>
              <a:rPr lang="en-US" sz="1600" b="1" dirty="0">
                <a:cs typeface="Times New Roman" panose="02020603050405020304" pitchFamily="18" charset="0"/>
              </a:rPr>
              <a:t>Andrews, </a:t>
            </a:r>
            <a:r>
              <a:rPr lang="en-US" sz="1600" dirty="0">
                <a:cs typeface="Times New Roman" panose="02020603050405020304" pitchFamily="18" charset="0"/>
              </a:rPr>
              <a:t>Golden Valley Memorial Healthcare</a:t>
            </a:r>
          </a:p>
          <a:p>
            <a:pPr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Stephanie Ashworth, </a:t>
            </a:r>
            <a:r>
              <a:rPr lang="en-US" sz="1600" dirty="0">
                <a:cs typeface="Times New Roman" panose="02020603050405020304" pitchFamily="18" charset="0"/>
              </a:rPr>
              <a:t>Golden Valley Memorial </a:t>
            </a:r>
            <a:r>
              <a:rPr lang="en-US" sz="1600" dirty="0" smtClean="0">
                <a:cs typeface="Times New Roman" panose="02020603050405020304" pitchFamily="18" charset="0"/>
              </a:rPr>
              <a:t>Healthcare</a:t>
            </a:r>
          </a:p>
          <a:p>
            <a:pPr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Patricia </a:t>
            </a:r>
            <a:r>
              <a:rPr lang="en-US" sz="1600" b="1" dirty="0" err="1">
                <a:cs typeface="Times New Roman" panose="02020603050405020304" pitchFamily="18" charset="0"/>
              </a:rPr>
              <a:t>Birk</a:t>
            </a:r>
            <a:r>
              <a:rPr lang="en-US" sz="1600" b="1" dirty="0">
                <a:cs typeface="Times New Roman" panose="02020603050405020304" pitchFamily="18" charset="0"/>
              </a:rPr>
              <a:t>, </a:t>
            </a:r>
            <a:r>
              <a:rPr lang="en-US" sz="1600" dirty="0">
                <a:cs typeface="Times New Roman" panose="02020603050405020304" pitchFamily="18" charset="0"/>
              </a:rPr>
              <a:t>St. Anthony's Medical </a:t>
            </a:r>
            <a:r>
              <a:rPr lang="en-US" sz="1600" dirty="0" smtClean="0">
                <a:cs typeface="Times New Roman" panose="02020603050405020304" pitchFamily="18" charset="0"/>
              </a:rPr>
              <a:t>Center</a:t>
            </a:r>
          </a:p>
          <a:p>
            <a:pPr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Cindy Bond, </a:t>
            </a:r>
            <a:r>
              <a:rPr lang="en-US" sz="1600" dirty="0">
                <a:cs typeface="Times New Roman" panose="02020603050405020304" pitchFamily="18" charset="0"/>
              </a:rPr>
              <a:t>Southeast  Hospital</a:t>
            </a:r>
          </a:p>
          <a:p>
            <a:pPr>
              <a:tabLst>
                <a:tab pos="1598613" algn="l"/>
              </a:tabLst>
            </a:pPr>
            <a:r>
              <a:rPr lang="en-US" sz="1600" b="1" dirty="0" smtClean="0">
                <a:cs typeface="Times New Roman" panose="02020603050405020304" pitchFamily="18" charset="0"/>
              </a:rPr>
              <a:t>Amy </a:t>
            </a:r>
            <a:r>
              <a:rPr lang="en-US" sz="1600" b="1" dirty="0" err="1">
                <a:cs typeface="Times New Roman" panose="02020603050405020304" pitchFamily="18" charset="0"/>
              </a:rPr>
              <a:t>Buckaloo</a:t>
            </a:r>
            <a:r>
              <a:rPr lang="en-US" sz="1600" b="1" dirty="0">
                <a:cs typeface="Times New Roman" panose="02020603050405020304" pitchFamily="18" charset="0"/>
              </a:rPr>
              <a:t>, </a:t>
            </a:r>
            <a:r>
              <a:rPr lang="en-US" sz="1600" dirty="0">
                <a:cs typeface="Times New Roman" panose="02020603050405020304" pitchFamily="18" charset="0"/>
              </a:rPr>
              <a:t>Barnes-Jewish St. Peters </a:t>
            </a:r>
            <a:r>
              <a:rPr lang="en-US" sz="1600" dirty="0" smtClean="0">
                <a:cs typeface="Times New Roman" panose="02020603050405020304" pitchFamily="18" charset="0"/>
              </a:rPr>
              <a:t>Hospital</a:t>
            </a:r>
          </a:p>
          <a:p>
            <a:pPr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Gary Carter, </a:t>
            </a:r>
            <a:r>
              <a:rPr lang="en-US" sz="1600" dirty="0">
                <a:cs typeface="Times New Roman" panose="02020603050405020304" pitchFamily="18" charset="0"/>
              </a:rPr>
              <a:t>North Kansas City Hospital</a:t>
            </a:r>
          </a:p>
          <a:p>
            <a:pPr>
              <a:tabLst>
                <a:tab pos="1598613" algn="l"/>
              </a:tabLst>
            </a:pPr>
            <a:r>
              <a:rPr lang="en-US" sz="1600" b="1" dirty="0" smtClean="0">
                <a:cs typeface="Times New Roman" panose="02020603050405020304" pitchFamily="18" charset="0"/>
              </a:rPr>
              <a:t>Bonnie </a:t>
            </a:r>
            <a:r>
              <a:rPr lang="en-US" sz="1600" b="1" dirty="0">
                <a:cs typeface="Times New Roman" panose="02020603050405020304" pitchFamily="18" charset="0"/>
              </a:rPr>
              <a:t>Clark, </a:t>
            </a:r>
            <a:r>
              <a:rPr lang="en-US" sz="1600" dirty="0">
                <a:cs typeface="Times New Roman" panose="02020603050405020304" pitchFamily="18" charset="0"/>
              </a:rPr>
              <a:t>Freeman Health System</a:t>
            </a:r>
          </a:p>
          <a:p>
            <a:pPr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Karen Clover , </a:t>
            </a:r>
            <a:r>
              <a:rPr lang="en-US" sz="1600" dirty="0">
                <a:cs typeface="Times New Roman" panose="02020603050405020304" pitchFamily="18" charset="0"/>
              </a:rPr>
              <a:t>Phelps County Regional </a:t>
            </a:r>
            <a:r>
              <a:rPr lang="en-US" sz="1600" dirty="0" smtClean="0">
                <a:cs typeface="Times New Roman" panose="02020603050405020304" pitchFamily="18" charset="0"/>
              </a:rPr>
              <a:t>Medical</a:t>
            </a:r>
            <a:endParaRPr lang="en-US" sz="1600" dirty="0">
              <a:cs typeface="Times New Roman" panose="02020603050405020304" pitchFamily="18" charset="0"/>
            </a:endParaRPr>
          </a:p>
          <a:p>
            <a:pPr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Norma Curry, </a:t>
            </a:r>
            <a:r>
              <a:rPr lang="en-US" sz="1600" dirty="0" err="1" smtClean="0">
                <a:cs typeface="Times New Roman" panose="02020603050405020304" pitchFamily="18" charset="0"/>
              </a:rPr>
              <a:t>CoxHealth</a:t>
            </a:r>
            <a:endParaRPr lang="en-US" sz="1600" dirty="0" smtClean="0">
              <a:cs typeface="Times New Roman" panose="02020603050405020304" pitchFamily="18" charset="0"/>
            </a:endParaRPr>
          </a:p>
          <a:p>
            <a:pPr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Rhonda Donnelly, </a:t>
            </a:r>
            <a:r>
              <a:rPr lang="en-US" sz="1600" dirty="0" err="1" smtClean="0">
                <a:cs typeface="Times New Roman" panose="02020603050405020304" pitchFamily="18" charset="0"/>
              </a:rPr>
              <a:t>CoxHealth</a:t>
            </a:r>
            <a:endParaRPr lang="en-US" sz="1600" dirty="0" smtClean="0">
              <a:cs typeface="Times New Roman" panose="02020603050405020304" pitchFamily="18" charset="0"/>
            </a:endParaRPr>
          </a:p>
          <a:p>
            <a:pPr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Cheryl Eady, </a:t>
            </a:r>
            <a:r>
              <a:rPr lang="en-US" sz="1600" dirty="0">
                <a:cs typeface="Times New Roman" panose="02020603050405020304" pitchFamily="18" charset="0"/>
              </a:rPr>
              <a:t>Boone Hospital Center</a:t>
            </a:r>
          </a:p>
          <a:p>
            <a:pPr>
              <a:tabLst>
                <a:tab pos="1598613" algn="l"/>
              </a:tabLst>
            </a:pPr>
            <a:r>
              <a:rPr lang="en-US" sz="1600" b="1" dirty="0" smtClean="0">
                <a:cs typeface="Times New Roman" panose="02020603050405020304" pitchFamily="18" charset="0"/>
              </a:rPr>
              <a:t>Darla </a:t>
            </a:r>
            <a:r>
              <a:rPr lang="en-US" sz="1600" b="1" dirty="0">
                <a:cs typeface="Times New Roman" panose="02020603050405020304" pitchFamily="18" charset="0"/>
              </a:rPr>
              <a:t>Easley, </a:t>
            </a:r>
            <a:r>
              <a:rPr lang="en-US" sz="1600" dirty="0">
                <a:cs typeface="Times New Roman" panose="02020603050405020304" pitchFamily="18" charset="0"/>
              </a:rPr>
              <a:t>North Kansas City </a:t>
            </a:r>
            <a:r>
              <a:rPr lang="en-US" sz="1600" dirty="0" smtClean="0">
                <a:cs typeface="Times New Roman" panose="02020603050405020304" pitchFamily="18" charset="0"/>
              </a:rPr>
              <a:t>Hospital</a:t>
            </a:r>
          </a:p>
          <a:p>
            <a:pPr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Gina </a:t>
            </a:r>
            <a:r>
              <a:rPr lang="en-US" sz="1600" b="1" dirty="0" err="1">
                <a:cs typeface="Times New Roman" panose="02020603050405020304" pitchFamily="18" charset="0"/>
              </a:rPr>
              <a:t>Ellerbee</a:t>
            </a:r>
            <a:r>
              <a:rPr lang="en-US" sz="1600" b="1" dirty="0"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cs typeface="Times New Roman" panose="02020603050405020304" pitchFamily="18" charset="0"/>
              </a:rPr>
              <a:t>CoxHealth</a:t>
            </a:r>
            <a:endParaRPr lang="en-US" sz="1600" dirty="0" smtClean="0">
              <a:cs typeface="Times New Roman" panose="02020603050405020304" pitchFamily="18" charset="0"/>
            </a:endParaRPr>
          </a:p>
          <a:p>
            <a:pPr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Mary Fine, </a:t>
            </a:r>
            <a:r>
              <a:rPr lang="en-US" sz="1600" dirty="0">
                <a:cs typeface="Times New Roman" panose="02020603050405020304" pitchFamily="18" charset="0"/>
              </a:rPr>
              <a:t>Ozarks Medical </a:t>
            </a:r>
            <a:r>
              <a:rPr lang="en-US" sz="1600" dirty="0" smtClean="0">
                <a:cs typeface="Times New Roman" panose="02020603050405020304" pitchFamily="18" charset="0"/>
              </a:rPr>
              <a:t>Center</a:t>
            </a:r>
          </a:p>
          <a:p>
            <a:pPr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Sharon </a:t>
            </a:r>
            <a:r>
              <a:rPr lang="en-US" sz="1600" b="1" dirty="0" err="1">
                <a:cs typeface="Times New Roman" panose="02020603050405020304" pitchFamily="18" charset="0"/>
              </a:rPr>
              <a:t>Fishback</a:t>
            </a:r>
            <a:r>
              <a:rPr lang="en-US" sz="1600" b="1" dirty="0">
                <a:cs typeface="Times New Roman" panose="02020603050405020304" pitchFamily="18" charset="0"/>
              </a:rPr>
              <a:t>, </a:t>
            </a:r>
            <a:r>
              <a:rPr lang="en-US" sz="1600" dirty="0">
                <a:cs typeface="Times New Roman" panose="02020603050405020304" pitchFamily="18" charset="0"/>
              </a:rPr>
              <a:t>Lake Regional Health System</a:t>
            </a:r>
          </a:p>
          <a:p>
            <a:pPr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Deborah </a:t>
            </a:r>
            <a:r>
              <a:rPr lang="en-US" sz="1600" b="1" dirty="0" err="1">
                <a:cs typeface="Times New Roman" panose="02020603050405020304" pitchFamily="18" charset="0"/>
              </a:rPr>
              <a:t>Halinar</a:t>
            </a:r>
            <a:r>
              <a:rPr lang="en-US" sz="1600" b="1" dirty="0">
                <a:cs typeface="Times New Roman" panose="02020603050405020304" pitchFamily="18" charset="0"/>
              </a:rPr>
              <a:t>, </a:t>
            </a:r>
            <a:r>
              <a:rPr lang="en-US" sz="1600" dirty="0">
                <a:cs typeface="Times New Roman" panose="02020603050405020304" pitchFamily="18" charset="0"/>
              </a:rPr>
              <a:t>Phelps County Regional </a:t>
            </a:r>
            <a:r>
              <a:rPr lang="en-US" sz="1600" dirty="0" smtClean="0">
                <a:cs typeface="Times New Roman" panose="02020603050405020304" pitchFamily="18" charset="0"/>
              </a:rPr>
              <a:t>Medical</a:t>
            </a:r>
            <a:endParaRPr lang="en-US" sz="1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0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AHA/HRET Improvement Leader Collaborative</a:t>
            </a:r>
          </a:p>
          <a:p>
            <a:pPr marL="0" indent="0">
              <a:buNone/>
            </a:pPr>
            <a:r>
              <a:rPr lang="en-US" sz="2000" dirty="0" smtClean="0"/>
              <a:t>(Continued)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524000"/>
            <a:ext cx="8458200" cy="427809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tabLst>
                <a:tab pos="1598613" algn="l"/>
              </a:tabLst>
            </a:pPr>
            <a:r>
              <a:rPr lang="en-US" sz="1600" b="1" dirty="0" smtClean="0">
                <a:cs typeface="Times New Roman" panose="02020603050405020304" pitchFamily="18" charset="0"/>
              </a:rPr>
              <a:t>Sandra </a:t>
            </a:r>
            <a:r>
              <a:rPr lang="en-US" sz="1600" b="1" dirty="0">
                <a:cs typeface="Times New Roman" panose="02020603050405020304" pitchFamily="18" charset="0"/>
              </a:rPr>
              <a:t>Haskins, </a:t>
            </a:r>
            <a:r>
              <a:rPr lang="en-US" sz="1600" dirty="0">
                <a:cs typeface="Times New Roman" panose="02020603050405020304" pitchFamily="18" charset="0"/>
              </a:rPr>
              <a:t>Freeman Health System</a:t>
            </a:r>
          </a:p>
          <a:p>
            <a:pPr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Judy Hayek, </a:t>
            </a:r>
            <a:r>
              <a:rPr lang="en-US" sz="1600" dirty="0">
                <a:cs typeface="Times New Roman" panose="02020603050405020304" pitchFamily="18" charset="0"/>
              </a:rPr>
              <a:t>Freeman Health System</a:t>
            </a:r>
          </a:p>
          <a:p>
            <a:pPr>
              <a:tabLst>
                <a:tab pos="1598613" algn="l"/>
              </a:tabLst>
            </a:pPr>
            <a:r>
              <a:rPr lang="en-US" sz="1600" b="1" dirty="0" err="1">
                <a:cs typeface="Times New Roman" panose="02020603050405020304" pitchFamily="18" charset="0"/>
              </a:rPr>
              <a:t>JaEllen</a:t>
            </a:r>
            <a:r>
              <a:rPr lang="en-US" sz="1600" b="1" dirty="0">
                <a:cs typeface="Times New Roman" panose="02020603050405020304" pitchFamily="18" charset="0"/>
              </a:rPr>
              <a:t> Hickman, </a:t>
            </a:r>
            <a:r>
              <a:rPr lang="en-US" sz="1600" dirty="0">
                <a:cs typeface="Times New Roman" panose="02020603050405020304" pitchFamily="18" charset="0"/>
              </a:rPr>
              <a:t>Bothwell Regional Health Center</a:t>
            </a:r>
          </a:p>
          <a:p>
            <a:pPr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Josh Holland, </a:t>
            </a:r>
            <a:r>
              <a:rPr lang="en-US" sz="1600" dirty="0">
                <a:cs typeface="Times New Roman" panose="02020603050405020304" pitchFamily="18" charset="0"/>
              </a:rPr>
              <a:t>CoxHealth</a:t>
            </a:r>
          </a:p>
          <a:p>
            <a:pPr>
              <a:tabLst>
                <a:tab pos="1598613" algn="l"/>
              </a:tabLst>
            </a:pPr>
            <a:r>
              <a:rPr lang="en-US" sz="1600" b="1" dirty="0" smtClean="0">
                <a:cs typeface="Times New Roman" panose="02020603050405020304" pitchFamily="18" charset="0"/>
              </a:rPr>
              <a:t>Sharon </a:t>
            </a:r>
            <a:r>
              <a:rPr lang="en-US" sz="1600" b="1" dirty="0" err="1">
                <a:cs typeface="Times New Roman" panose="02020603050405020304" pitchFamily="18" charset="0"/>
              </a:rPr>
              <a:t>Holtmeyer</a:t>
            </a:r>
            <a:r>
              <a:rPr lang="en-US" sz="1600" b="1" dirty="0">
                <a:cs typeface="Times New Roman" panose="02020603050405020304" pitchFamily="18" charset="0"/>
              </a:rPr>
              <a:t>, </a:t>
            </a:r>
            <a:r>
              <a:rPr lang="en-US" sz="1600" dirty="0">
                <a:cs typeface="Times New Roman" panose="02020603050405020304" pitchFamily="18" charset="0"/>
              </a:rPr>
              <a:t>Mercy Hospital Washington</a:t>
            </a:r>
          </a:p>
          <a:p>
            <a:pPr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Diane Hopkins-Broyles, </a:t>
            </a:r>
            <a:r>
              <a:rPr lang="en-US" sz="1600" dirty="0" err="1">
                <a:cs typeface="Times New Roman" panose="02020603050405020304" pitchFamily="18" charset="0"/>
              </a:rPr>
              <a:t>CoxHealth</a:t>
            </a:r>
            <a:endParaRPr lang="en-US" sz="1600" dirty="0">
              <a:cs typeface="Times New Roman" panose="02020603050405020304" pitchFamily="18" charset="0"/>
            </a:endParaRPr>
          </a:p>
          <a:p>
            <a:pPr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Shelley Horst, </a:t>
            </a:r>
            <a:r>
              <a:rPr lang="en-US" sz="1600" dirty="0">
                <a:cs typeface="Times New Roman" panose="02020603050405020304" pitchFamily="18" charset="0"/>
              </a:rPr>
              <a:t>Barton County Memorial Hospital</a:t>
            </a:r>
          </a:p>
          <a:p>
            <a:pPr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Kathy Hutchinson, </a:t>
            </a:r>
            <a:r>
              <a:rPr lang="en-US" sz="1600" dirty="0">
                <a:cs typeface="Times New Roman" panose="02020603050405020304" pitchFamily="18" charset="0"/>
              </a:rPr>
              <a:t>Freeman Health System</a:t>
            </a:r>
          </a:p>
          <a:p>
            <a:pPr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Lillie M. Johnson, </a:t>
            </a:r>
            <a:r>
              <a:rPr lang="en-US" sz="1600" dirty="0">
                <a:cs typeface="Times New Roman" panose="02020603050405020304" pitchFamily="18" charset="0"/>
              </a:rPr>
              <a:t>Shriners Hospitals for Children</a:t>
            </a:r>
          </a:p>
          <a:p>
            <a:pPr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Kathleen Jones, </a:t>
            </a:r>
            <a:r>
              <a:rPr lang="en-US" sz="1600" dirty="0">
                <a:cs typeface="Times New Roman" panose="02020603050405020304" pitchFamily="18" charset="0"/>
              </a:rPr>
              <a:t>Barton County Memorial Hospital</a:t>
            </a:r>
          </a:p>
          <a:p>
            <a:r>
              <a:rPr lang="en-US" sz="1600" b="1" dirty="0">
                <a:cs typeface="Times New Roman" panose="02020603050405020304" pitchFamily="18" charset="0"/>
              </a:rPr>
              <a:t>Shannon Keeton, </a:t>
            </a:r>
            <a:r>
              <a:rPr lang="en-US" sz="1600" dirty="0">
                <a:cs typeface="Times New Roman" panose="02020603050405020304" pitchFamily="18" charset="0"/>
              </a:rPr>
              <a:t>Howard A. Rusk Rehabilitation Ctr.</a:t>
            </a:r>
          </a:p>
          <a:p>
            <a:r>
              <a:rPr lang="en-US" sz="1600" b="1" dirty="0">
                <a:cs typeface="Times New Roman" panose="02020603050405020304" pitchFamily="18" charset="0"/>
              </a:rPr>
              <a:t>Raya </a:t>
            </a:r>
            <a:r>
              <a:rPr lang="en-US" sz="1600" b="1" dirty="0" err="1">
                <a:cs typeface="Times New Roman" panose="02020603050405020304" pitchFamily="18" charset="0"/>
              </a:rPr>
              <a:t>Khoury</a:t>
            </a:r>
            <a:r>
              <a:rPr lang="en-US" sz="1600" b="1" dirty="0">
                <a:cs typeface="Times New Roman" panose="02020603050405020304" pitchFamily="18" charset="0"/>
              </a:rPr>
              <a:t>, </a:t>
            </a:r>
            <a:r>
              <a:rPr lang="en-US" sz="1600" dirty="0">
                <a:cs typeface="Times New Roman" panose="02020603050405020304" pitchFamily="18" charset="0"/>
              </a:rPr>
              <a:t>BJC Healthcare</a:t>
            </a:r>
          </a:p>
          <a:p>
            <a:pPr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Debra </a:t>
            </a:r>
            <a:r>
              <a:rPr lang="en-US" sz="1600" b="1" dirty="0" err="1">
                <a:cs typeface="Times New Roman" panose="02020603050405020304" pitchFamily="18" charset="0"/>
              </a:rPr>
              <a:t>Koeniger</a:t>
            </a:r>
            <a:r>
              <a:rPr lang="en-US" sz="1600" b="1" dirty="0">
                <a:cs typeface="Times New Roman" panose="02020603050405020304" pitchFamily="18" charset="0"/>
              </a:rPr>
              <a:t>, </a:t>
            </a:r>
            <a:r>
              <a:rPr lang="en-US" sz="1600" dirty="0">
                <a:cs typeface="Times New Roman" panose="02020603050405020304" pitchFamily="18" charset="0"/>
              </a:rPr>
              <a:t>Lake Regional Health System</a:t>
            </a:r>
          </a:p>
          <a:p>
            <a:pPr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Patricia </a:t>
            </a:r>
            <a:r>
              <a:rPr lang="en-US" sz="1600" b="1" dirty="0" err="1">
                <a:cs typeface="Times New Roman" panose="02020603050405020304" pitchFamily="18" charset="0"/>
              </a:rPr>
              <a:t>Kovalenko</a:t>
            </a:r>
            <a:r>
              <a:rPr lang="en-US" sz="1600" b="1" dirty="0">
                <a:cs typeface="Times New Roman" panose="02020603050405020304" pitchFamily="18" charset="0"/>
              </a:rPr>
              <a:t>, </a:t>
            </a:r>
            <a:r>
              <a:rPr lang="en-US" sz="1600" dirty="0">
                <a:cs typeface="Times New Roman" panose="02020603050405020304" pitchFamily="18" charset="0"/>
              </a:rPr>
              <a:t>Howard A. Rusk Rehabilitation Ctr. </a:t>
            </a:r>
          </a:p>
          <a:p>
            <a:pPr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Joy </a:t>
            </a:r>
            <a:r>
              <a:rPr lang="en-US" sz="1600" b="1" dirty="0" err="1">
                <a:cs typeface="Times New Roman" panose="02020603050405020304" pitchFamily="18" charset="0"/>
              </a:rPr>
              <a:t>Lairmore</a:t>
            </a:r>
            <a:r>
              <a:rPr lang="en-US" sz="1600" b="1" dirty="0"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cs typeface="Times New Roman" panose="02020603050405020304" pitchFamily="18" charset="0"/>
              </a:rPr>
              <a:t>Ranken</a:t>
            </a:r>
            <a:r>
              <a:rPr lang="en-US" sz="1600" dirty="0">
                <a:cs typeface="Times New Roman" panose="02020603050405020304" pitchFamily="18" charset="0"/>
              </a:rPr>
              <a:t> Jordan-A Pediatric Specialty Hospital</a:t>
            </a:r>
            <a:endParaRPr lang="en-US" sz="1600" b="1" dirty="0">
              <a:cs typeface="Times New Roman" panose="02020603050405020304" pitchFamily="18" charset="0"/>
            </a:endParaRPr>
          </a:p>
          <a:p>
            <a:pPr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David Manning, </a:t>
            </a:r>
            <a:r>
              <a:rPr lang="en-US" sz="1600" dirty="0">
                <a:cs typeface="Times New Roman" panose="02020603050405020304" pitchFamily="18" charset="0"/>
              </a:rPr>
              <a:t>Freeman Health System</a:t>
            </a:r>
          </a:p>
          <a:p>
            <a:pPr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Britton May, </a:t>
            </a:r>
            <a:r>
              <a:rPr lang="en-US" sz="1600" dirty="0">
                <a:cs typeface="Times New Roman" panose="02020603050405020304" pitchFamily="18" charset="0"/>
              </a:rPr>
              <a:t>Southeast  </a:t>
            </a:r>
            <a:r>
              <a:rPr lang="en-US" sz="1600" dirty="0" smtClean="0">
                <a:cs typeface="Times New Roman" panose="02020603050405020304" pitchFamily="18" charset="0"/>
              </a:rPr>
              <a:t>Hospital</a:t>
            </a:r>
            <a:endParaRPr lang="en-US" sz="1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024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AHA/HRET Improvement Leader Collaborative</a:t>
            </a:r>
          </a:p>
          <a:p>
            <a:pPr marL="0" indent="0">
              <a:buNone/>
            </a:pPr>
            <a:r>
              <a:rPr lang="en-US" sz="2000" dirty="0"/>
              <a:t>(Continued)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595021"/>
            <a:ext cx="8458200" cy="452431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tabLst>
                <a:tab pos="1598613" algn="l"/>
              </a:tabLst>
            </a:pPr>
            <a:r>
              <a:rPr lang="en-US" sz="1600" b="1" dirty="0" err="1">
                <a:cs typeface="Times New Roman" panose="02020603050405020304" pitchFamily="18" charset="0"/>
              </a:rPr>
              <a:t>Linde</a:t>
            </a:r>
            <a:r>
              <a:rPr lang="en-US" sz="1600" b="1" dirty="0"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cs typeface="Times New Roman" panose="02020603050405020304" pitchFamily="18" charset="0"/>
              </a:rPr>
              <a:t>Merrow</a:t>
            </a:r>
            <a:r>
              <a:rPr lang="en-US" sz="1600" b="1" dirty="0">
                <a:cs typeface="Times New Roman" panose="02020603050405020304" pitchFamily="18" charset="0"/>
              </a:rPr>
              <a:t>, </a:t>
            </a:r>
            <a:r>
              <a:rPr lang="en-US" sz="1600" dirty="0">
                <a:cs typeface="Times New Roman" panose="02020603050405020304" pitchFamily="18" charset="0"/>
              </a:rPr>
              <a:t>Phelps County Regional Medical</a:t>
            </a:r>
          </a:p>
          <a:p>
            <a:pPr>
              <a:tabLst>
                <a:tab pos="1598613" algn="l"/>
              </a:tabLst>
            </a:pPr>
            <a:r>
              <a:rPr lang="en-US" sz="1600" b="1" dirty="0" smtClean="0">
                <a:cs typeface="Times New Roman" panose="02020603050405020304" pitchFamily="18" charset="0"/>
              </a:rPr>
              <a:t>Lynn Meyer, </a:t>
            </a:r>
            <a:r>
              <a:rPr lang="en-US" sz="1600" dirty="0" smtClean="0">
                <a:cs typeface="Times New Roman" panose="02020603050405020304" pitchFamily="18" charset="0"/>
              </a:rPr>
              <a:t>Ranken Jordan-A Pediatric Specialty Hospital</a:t>
            </a:r>
          </a:p>
          <a:p>
            <a:pPr>
              <a:tabLst>
                <a:tab pos="1598613" algn="l"/>
              </a:tabLst>
            </a:pPr>
            <a:r>
              <a:rPr lang="en-US" sz="1600" b="1" dirty="0" smtClean="0">
                <a:cs typeface="Times New Roman" panose="02020603050405020304" pitchFamily="18" charset="0"/>
              </a:rPr>
              <a:t>Kelley </a:t>
            </a:r>
            <a:r>
              <a:rPr lang="en-US" sz="1600" b="1" dirty="0">
                <a:cs typeface="Times New Roman" panose="02020603050405020304" pitchFamily="18" charset="0"/>
              </a:rPr>
              <a:t>Miller, </a:t>
            </a:r>
            <a:r>
              <a:rPr lang="en-US" sz="1600" dirty="0">
                <a:cs typeface="Times New Roman" panose="02020603050405020304" pitchFamily="18" charset="0"/>
              </a:rPr>
              <a:t>Freeman Health System</a:t>
            </a:r>
          </a:p>
          <a:p>
            <a:pPr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Patti </a:t>
            </a:r>
            <a:r>
              <a:rPr lang="en-US" sz="1600" b="1" dirty="0" err="1">
                <a:cs typeface="Times New Roman" panose="02020603050405020304" pitchFamily="18" charset="0"/>
              </a:rPr>
              <a:t>Muxlow</a:t>
            </a:r>
            <a:r>
              <a:rPr lang="en-US" sz="1600" b="1" dirty="0">
                <a:cs typeface="Times New Roman" panose="02020603050405020304" pitchFamily="18" charset="0"/>
              </a:rPr>
              <a:t>, </a:t>
            </a:r>
            <a:r>
              <a:rPr lang="en-US" sz="1600" dirty="0">
                <a:cs typeface="Times New Roman" panose="02020603050405020304" pitchFamily="18" charset="0"/>
              </a:rPr>
              <a:t>Lake Regional Health System</a:t>
            </a:r>
          </a:p>
          <a:p>
            <a:pPr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Stephen </a:t>
            </a:r>
            <a:r>
              <a:rPr lang="en-US" sz="1600" b="1" dirty="0" err="1">
                <a:cs typeface="Times New Roman" panose="02020603050405020304" pitchFamily="18" charset="0"/>
              </a:rPr>
              <a:t>Njenga</a:t>
            </a:r>
            <a:r>
              <a:rPr lang="en-US" sz="1600" b="1" dirty="0">
                <a:cs typeface="Times New Roman" panose="02020603050405020304" pitchFamily="18" charset="0"/>
              </a:rPr>
              <a:t>, </a:t>
            </a:r>
            <a:r>
              <a:rPr lang="en-US" sz="1600" dirty="0">
                <a:cs typeface="Times New Roman" panose="02020603050405020304" pitchFamily="18" charset="0"/>
              </a:rPr>
              <a:t>Cox Monett</a:t>
            </a:r>
          </a:p>
          <a:p>
            <a:pPr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Nancy </a:t>
            </a:r>
            <a:r>
              <a:rPr lang="en-US" sz="1600" b="1" dirty="0" err="1">
                <a:cs typeface="Times New Roman" panose="02020603050405020304" pitchFamily="18" charset="0"/>
              </a:rPr>
              <a:t>Noedel</a:t>
            </a:r>
            <a:r>
              <a:rPr lang="en-US" sz="1600" b="1" dirty="0">
                <a:cs typeface="Times New Roman" panose="02020603050405020304" pitchFamily="18" charset="0"/>
              </a:rPr>
              <a:t>, </a:t>
            </a:r>
            <a:r>
              <a:rPr lang="en-US" sz="1600" dirty="0">
                <a:cs typeface="Times New Roman" panose="02020603050405020304" pitchFamily="18" charset="0"/>
              </a:rPr>
              <a:t>St. Louis University Hospital</a:t>
            </a:r>
          </a:p>
          <a:p>
            <a:pPr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Eden Ogden, </a:t>
            </a:r>
            <a:r>
              <a:rPr lang="en-US" sz="1600" dirty="0">
                <a:cs typeface="Times New Roman" panose="02020603050405020304" pitchFamily="18" charset="0"/>
              </a:rPr>
              <a:t>Barton County Memorial Hospital</a:t>
            </a:r>
          </a:p>
          <a:p>
            <a:pPr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Jennifer </a:t>
            </a:r>
            <a:r>
              <a:rPr lang="en-US" sz="1600" b="1" dirty="0" err="1">
                <a:cs typeface="Times New Roman" panose="02020603050405020304" pitchFamily="18" charset="0"/>
              </a:rPr>
              <a:t>Rehmer</a:t>
            </a:r>
            <a:r>
              <a:rPr lang="en-US" sz="1600" b="1" dirty="0">
                <a:cs typeface="Times New Roman" panose="02020603050405020304" pitchFamily="18" charset="0"/>
              </a:rPr>
              <a:t>, </a:t>
            </a:r>
            <a:r>
              <a:rPr lang="en-US" sz="1600" dirty="0">
                <a:cs typeface="Times New Roman" panose="02020603050405020304" pitchFamily="18" charset="0"/>
              </a:rPr>
              <a:t>Bothwell Regional Health Center</a:t>
            </a:r>
          </a:p>
          <a:p>
            <a:r>
              <a:rPr lang="en-US" sz="1600" b="1" dirty="0" smtClean="0">
                <a:cs typeface="Times New Roman" panose="02020603050405020304" pitchFamily="18" charset="0"/>
              </a:rPr>
              <a:t>Teri </a:t>
            </a:r>
            <a:r>
              <a:rPr lang="en-US" sz="1600" b="1" dirty="0">
                <a:cs typeface="Times New Roman" panose="02020603050405020304" pitchFamily="18" charset="0"/>
              </a:rPr>
              <a:t>Reynolds, </a:t>
            </a:r>
            <a:r>
              <a:rPr lang="en-US" sz="1600" dirty="0">
                <a:cs typeface="Times New Roman" panose="02020603050405020304" pitchFamily="18" charset="0"/>
              </a:rPr>
              <a:t>Saint Francis Medical Center</a:t>
            </a:r>
          </a:p>
          <a:p>
            <a:r>
              <a:rPr lang="en-US" sz="1600" b="1" dirty="0">
                <a:cs typeface="Times New Roman" panose="02020603050405020304" pitchFamily="18" charset="0"/>
              </a:rPr>
              <a:t>Shari Riley, </a:t>
            </a:r>
            <a:r>
              <a:rPr lang="en-US" sz="1600" dirty="0" err="1">
                <a:cs typeface="Times New Roman" panose="02020603050405020304" pitchFamily="18" charset="0"/>
              </a:rPr>
              <a:t>Ranken</a:t>
            </a:r>
            <a:r>
              <a:rPr lang="en-US" sz="1600" dirty="0">
                <a:cs typeface="Times New Roman" panose="02020603050405020304" pitchFamily="18" charset="0"/>
              </a:rPr>
              <a:t> Jordan-A Pediatric Specialty Hospital</a:t>
            </a:r>
          </a:p>
          <a:p>
            <a:r>
              <a:rPr lang="en-US" sz="1600" b="1" dirty="0">
                <a:cs typeface="Times New Roman" panose="02020603050405020304" pitchFamily="18" charset="0"/>
              </a:rPr>
              <a:t>Celia </a:t>
            </a:r>
            <a:r>
              <a:rPr lang="en-US" sz="1600" b="1" dirty="0" err="1">
                <a:cs typeface="Times New Roman" panose="02020603050405020304" pitchFamily="18" charset="0"/>
              </a:rPr>
              <a:t>Roasch</a:t>
            </a:r>
            <a:r>
              <a:rPr lang="en-US" sz="1600" b="1" dirty="0"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cs typeface="Times New Roman" panose="02020603050405020304" pitchFamily="18" charset="0"/>
              </a:rPr>
              <a:t>Bothwell</a:t>
            </a:r>
            <a:r>
              <a:rPr lang="en-US" sz="1600" dirty="0">
                <a:cs typeface="Times New Roman" panose="02020603050405020304" pitchFamily="18" charset="0"/>
              </a:rPr>
              <a:t> Regional Health Center</a:t>
            </a:r>
            <a:endParaRPr lang="en-US" sz="1600" b="1" dirty="0">
              <a:cs typeface="Times New Roman" panose="02020603050405020304" pitchFamily="18" charset="0"/>
            </a:endParaRPr>
          </a:p>
          <a:p>
            <a:r>
              <a:rPr lang="en-US" sz="1600" b="1" dirty="0">
                <a:cs typeface="Times New Roman" panose="02020603050405020304" pitchFamily="18" charset="0"/>
              </a:rPr>
              <a:t>Susan </a:t>
            </a:r>
            <a:r>
              <a:rPr lang="en-US" sz="1600" b="1" dirty="0" err="1">
                <a:cs typeface="Times New Roman" panose="02020603050405020304" pitchFamily="18" charset="0"/>
              </a:rPr>
              <a:t>Scovill</a:t>
            </a:r>
            <a:r>
              <a:rPr lang="en-US" sz="1600" b="1" dirty="0">
                <a:cs typeface="Times New Roman" panose="02020603050405020304" pitchFamily="18" charset="0"/>
              </a:rPr>
              <a:t>, </a:t>
            </a:r>
            <a:r>
              <a:rPr lang="en-US" sz="1600" dirty="0">
                <a:cs typeface="Times New Roman" panose="02020603050405020304" pitchFamily="18" charset="0"/>
              </a:rPr>
              <a:t>Capital Region Medical Center</a:t>
            </a:r>
            <a:endParaRPr lang="en-US" sz="1600" b="1" dirty="0">
              <a:cs typeface="Times New Roman" panose="02020603050405020304" pitchFamily="18" charset="0"/>
            </a:endParaRPr>
          </a:p>
          <a:p>
            <a:r>
              <a:rPr lang="en-US" sz="1600" b="1" dirty="0">
                <a:cs typeface="Times New Roman" panose="02020603050405020304" pitchFamily="18" charset="0"/>
              </a:rPr>
              <a:t>Kristen </a:t>
            </a:r>
            <a:r>
              <a:rPr lang="en-US" sz="1600" b="1" dirty="0" err="1">
                <a:cs typeface="Times New Roman" panose="02020603050405020304" pitchFamily="18" charset="0"/>
              </a:rPr>
              <a:t>Siebels</a:t>
            </a:r>
            <a:r>
              <a:rPr lang="en-US" sz="1600" b="1" dirty="0">
                <a:cs typeface="Times New Roman" panose="02020603050405020304" pitchFamily="18" charset="0"/>
              </a:rPr>
              <a:t>, </a:t>
            </a:r>
            <a:r>
              <a:rPr lang="en-US" sz="1600" dirty="0">
                <a:cs typeface="Times New Roman" panose="02020603050405020304" pitchFamily="18" charset="0"/>
              </a:rPr>
              <a:t>BJC Healthcare</a:t>
            </a:r>
          </a:p>
          <a:p>
            <a:r>
              <a:rPr lang="en-US" sz="1600" b="1" dirty="0" err="1">
                <a:cs typeface="Times New Roman" panose="02020603050405020304" pitchFamily="18" charset="0"/>
              </a:rPr>
              <a:t>Cherilyn</a:t>
            </a:r>
            <a:r>
              <a:rPr lang="en-US" sz="1600" b="1" dirty="0">
                <a:cs typeface="Times New Roman" panose="02020603050405020304" pitchFamily="18" charset="0"/>
              </a:rPr>
              <a:t> Sisson, </a:t>
            </a:r>
            <a:r>
              <a:rPr lang="en-US" sz="1600" dirty="0">
                <a:cs typeface="Times New Roman" panose="02020603050405020304" pitchFamily="18" charset="0"/>
              </a:rPr>
              <a:t>Lake Regional Health System</a:t>
            </a:r>
          </a:p>
          <a:p>
            <a:r>
              <a:rPr lang="en-US" sz="1600" b="1" dirty="0">
                <a:cs typeface="Times New Roman" panose="02020603050405020304" pitchFamily="18" charset="0"/>
              </a:rPr>
              <a:t>Judy Springer, </a:t>
            </a:r>
            <a:r>
              <a:rPr lang="en-US" sz="1600" dirty="0">
                <a:cs typeface="Times New Roman" panose="02020603050405020304" pitchFamily="18" charset="0"/>
              </a:rPr>
              <a:t>North Kansas City Hospital</a:t>
            </a:r>
          </a:p>
          <a:p>
            <a:pPr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Kathy </a:t>
            </a:r>
            <a:r>
              <a:rPr lang="en-US" sz="1600" b="1" dirty="0" err="1">
                <a:cs typeface="Times New Roman" panose="02020603050405020304" pitchFamily="18" charset="0"/>
              </a:rPr>
              <a:t>Stemler</a:t>
            </a:r>
            <a:r>
              <a:rPr lang="en-US" sz="1600" b="1" dirty="0">
                <a:cs typeface="Times New Roman" panose="02020603050405020304" pitchFamily="18" charset="0"/>
              </a:rPr>
              <a:t>, </a:t>
            </a:r>
            <a:r>
              <a:rPr lang="en-US" sz="1600" dirty="0">
                <a:cs typeface="Times New Roman" panose="02020603050405020304" pitchFamily="18" charset="0"/>
              </a:rPr>
              <a:t>St. Anthony's Medical Center</a:t>
            </a:r>
          </a:p>
          <a:p>
            <a:pPr>
              <a:tabLst>
                <a:tab pos="1598613" algn="l"/>
              </a:tabLst>
            </a:pPr>
            <a:r>
              <a:rPr lang="en-US" sz="1600" b="1" dirty="0" err="1">
                <a:cs typeface="Times New Roman" panose="02020603050405020304" pitchFamily="18" charset="0"/>
              </a:rPr>
              <a:t>Regenia</a:t>
            </a:r>
            <a:r>
              <a:rPr lang="en-US" sz="1600" b="1" dirty="0">
                <a:cs typeface="Times New Roman" panose="02020603050405020304" pitchFamily="18" charset="0"/>
              </a:rPr>
              <a:t> Stull, </a:t>
            </a:r>
            <a:r>
              <a:rPr lang="en-US" sz="1600" dirty="0">
                <a:cs typeface="Times New Roman" panose="02020603050405020304" pitchFamily="18" charset="0"/>
              </a:rPr>
              <a:t>Phelps County Regional Medical</a:t>
            </a:r>
          </a:p>
          <a:p>
            <a:pPr>
              <a:tabLst>
                <a:tab pos="1598613" algn="l"/>
              </a:tabLst>
            </a:pPr>
            <a:r>
              <a:rPr lang="en-US" sz="1600" b="1" dirty="0">
                <a:cs typeface="Times New Roman" panose="02020603050405020304" pitchFamily="18" charset="0"/>
              </a:rPr>
              <a:t>Leslie Sutton, </a:t>
            </a:r>
            <a:r>
              <a:rPr lang="en-US" sz="1600" dirty="0">
                <a:cs typeface="Times New Roman" panose="02020603050405020304" pitchFamily="18" charset="0"/>
              </a:rPr>
              <a:t>Landmark Hospital of </a:t>
            </a:r>
            <a:r>
              <a:rPr lang="en-US" sz="1600" dirty="0" smtClean="0">
                <a:cs typeface="Times New Roman" panose="02020603050405020304" pitchFamily="18" charset="0"/>
              </a:rPr>
              <a:t>Columbia</a:t>
            </a:r>
            <a:endParaRPr lang="en-US" sz="1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389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N">
  <a:themeElements>
    <a:clrScheme name="HEN">
      <a:dk1>
        <a:srgbClr val="245287"/>
      </a:dk1>
      <a:lt1>
        <a:srgbClr val="FFFFFF"/>
      </a:lt1>
      <a:dk2>
        <a:srgbClr val="245287"/>
      </a:dk2>
      <a:lt2>
        <a:srgbClr val="FFFFFF"/>
      </a:lt2>
      <a:accent1>
        <a:srgbClr val="009DAF"/>
      </a:accent1>
      <a:accent2>
        <a:srgbClr val="99D8DF"/>
      </a:accent2>
      <a:accent3>
        <a:srgbClr val="CCEBEF"/>
      </a:accent3>
      <a:accent4>
        <a:srgbClr val="245287"/>
      </a:accent4>
      <a:accent5>
        <a:srgbClr val="7C97B7"/>
      </a:accent5>
      <a:accent6>
        <a:srgbClr val="D3DCE7"/>
      </a:accent6>
      <a:hlink>
        <a:srgbClr val="009DAF"/>
      </a:hlink>
      <a:folHlink>
        <a:srgbClr val="245287"/>
      </a:folHlink>
    </a:clrScheme>
    <a:fontScheme name="MH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HA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HA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HA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HA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HA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HA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HA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HA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HA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HA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HA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HA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">
  <a:themeElements>
    <a:clrScheme name="MHA">
      <a:dk1>
        <a:srgbClr val="4C4546"/>
      </a:dk1>
      <a:lt1>
        <a:srgbClr val="FFFFFF"/>
      </a:lt1>
      <a:dk2>
        <a:srgbClr val="4C4546"/>
      </a:dk2>
      <a:lt2>
        <a:srgbClr val="FFFFFF"/>
      </a:lt2>
      <a:accent1>
        <a:srgbClr val="007770"/>
      </a:accent1>
      <a:accent2>
        <a:srgbClr val="A4B7A6"/>
      </a:accent2>
      <a:accent3>
        <a:srgbClr val="B8D4BA"/>
      </a:accent3>
      <a:accent4>
        <a:srgbClr val="B2AFB0"/>
      </a:accent4>
      <a:accent5>
        <a:srgbClr val="A31A1F"/>
      </a:accent5>
      <a:accent6>
        <a:srgbClr val="8A1E26"/>
      </a:accent6>
      <a:hlink>
        <a:srgbClr val="007770"/>
      </a:hlink>
      <a:folHlink>
        <a:srgbClr val="AECC90"/>
      </a:folHlink>
    </a:clrScheme>
    <a:fontScheme name="MH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HEN</Template>
  <TotalTime>3398</TotalTime>
  <Words>1929</Words>
  <Application>Microsoft Office PowerPoint</Application>
  <PresentationFormat>On-screen Show (4:3)</PresentationFormat>
  <Paragraphs>429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HEN</vt:lpstr>
      <vt:lpstr>Blank</vt:lpstr>
      <vt:lpstr>Recognizing Missouri HEN Members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AHA/HRET Improvement Leader Collaborative (continued)</vt:lpstr>
      <vt:lpstr>PowerPoint Presentation</vt:lpstr>
      <vt:lpstr>PowerPoint Presentation</vt:lpstr>
      <vt:lpstr>The Center for Patient Safety Recognizes the Following Hospitals for Participation in the CUSP Training, SOPS Administration and/or PSO</vt:lpstr>
      <vt:lpstr>The Center for Patient Safety Recognizes the Following Hospitals for Participation in the CUSP Training, SOPS Administration and/or PSO (continued)</vt:lpstr>
      <vt:lpstr>PowerPoint Presentation</vt:lpstr>
      <vt:lpstr>PowerPoint Presentation</vt:lpstr>
      <vt:lpstr>Missouri HEN Participation IHI Open School Curriculum (continued)</vt:lpstr>
      <vt:lpstr>PowerPoint Presentation</vt:lpstr>
      <vt:lpstr>Purdue Medication Safety Course Participants</vt:lpstr>
      <vt:lpstr>Purdue Medication Safety Course Participants (continued)</vt:lpstr>
      <vt:lpstr>PowerPoint Presentation</vt:lpstr>
      <vt:lpstr>Scholarships Awarded for Patient Safety or Quality Improvement Education  (continued)</vt:lpstr>
      <vt:lpstr>PowerPoint Presentation</vt:lpstr>
      <vt:lpstr>PowerPoint Presentation</vt:lpstr>
      <vt:lpstr>Please stand if you presented at a state or national conference</vt:lpstr>
      <vt:lpstr>PowerPoint Presentation</vt:lpstr>
    </vt:vector>
  </TitlesOfParts>
  <Company>Missouri Hospital Association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Missouri HEN</dc:title>
  <dc:creator>Dana Downing</dc:creator>
  <cp:lastModifiedBy>Dana Downing</cp:lastModifiedBy>
  <cp:revision>93</cp:revision>
  <cp:lastPrinted>2013-10-28T19:00:46Z</cp:lastPrinted>
  <dcterms:created xsi:type="dcterms:W3CDTF">2013-10-21T18:35:22Z</dcterms:created>
  <dcterms:modified xsi:type="dcterms:W3CDTF">2013-10-31T18:17:00Z</dcterms:modified>
</cp:coreProperties>
</file>